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60" r:id="rId2"/>
  </p:sldMasterIdLst>
  <p:notesMasterIdLst>
    <p:notesMasterId r:id="rId24"/>
  </p:notesMasterIdLst>
  <p:sldIdLst>
    <p:sldId id="256" r:id="rId3"/>
    <p:sldId id="272" r:id="rId4"/>
    <p:sldId id="282" r:id="rId5"/>
    <p:sldId id="283" r:id="rId6"/>
    <p:sldId id="300" r:id="rId7"/>
    <p:sldId id="301" r:id="rId8"/>
    <p:sldId id="299" r:id="rId9"/>
    <p:sldId id="310" r:id="rId10"/>
    <p:sldId id="302" r:id="rId11"/>
    <p:sldId id="303" r:id="rId12"/>
    <p:sldId id="304" r:id="rId13"/>
    <p:sldId id="257" r:id="rId14"/>
    <p:sldId id="259" r:id="rId15"/>
    <p:sldId id="267" r:id="rId16"/>
    <p:sldId id="270" r:id="rId17"/>
    <p:sldId id="261" r:id="rId18"/>
    <p:sldId id="264" r:id="rId19"/>
    <p:sldId id="311" r:id="rId20"/>
    <p:sldId id="312" r:id="rId21"/>
    <p:sldId id="313" r:id="rId22"/>
    <p:sldId id="297" r:id="rId2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mumaw" initials="k" lastIdx="40" clrIdx="0"/>
  <p:cmAuthor id="1" name="Crutchfield, Nina" initials="CN" lastIdx="7" clrIdx="1"/>
  <p:cmAuthor id="2" name="Sauceda, Andrea" initials="AS" lastIdx="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5-19T14:59:20.615" idx="1">
    <p:pos x="4541" y="588"/>
    <p:text>Insert image of home page with highlighted area of sign in location at the top and the MyFFA tab at the upper-left. (This may not be "MyFFA" anymore, potentially AgCN.)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1-05-12T08:46:27.610" idx="6">
    <p:pos x="3771" y="1718"/>
    <p:text>Insert screen shot with "Sync AET" button and with AET sign in page that comes up.</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58CFBF96-A29A-4506-8C68-9F836D0B2C2F}" type="datetimeFigureOut">
              <a:rPr lang="en-US" smtClean="0"/>
              <a:pPr/>
              <a:t>9/13/2012</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8CE93ECA-A817-46B8-8A29-AE9D89FE65F0}" type="slidenum">
              <a:rPr lang="en-US" smtClean="0"/>
              <a:pPr/>
              <a:t>‹#›</a:t>
            </a:fld>
            <a:endParaRPr lang="en-US"/>
          </a:p>
        </p:txBody>
      </p:sp>
    </p:spTree>
    <p:extLst>
      <p:ext uri="{BB962C8B-B14F-4D97-AF65-F5344CB8AC3E}">
        <p14:creationId xmlns:p14="http://schemas.microsoft.com/office/powerpoint/2010/main" val="915641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fa.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There was a need to gather all information</a:t>
            </a:r>
            <a:r>
              <a:rPr lang="en-US" baseline="0" dirty="0" smtClean="0"/>
              <a:t>, reports, applications – so teachers and students can come to one location to obtain what is needed.</a:t>
            </a:r>
          </a:p>
          <a:p>
            <a:endParaRPr lang="en-US" baseline="0" dirty="0" smtClean="0"/>
          </a:p>
          <a:p>
            <a:pPr marL="171450" indent="-171450">
              <a:buFont typeface="Arial" pitchFamily="34" charset="0"/>
              <a:buChar char="•"/>
            </a:pPr>
            <a:r>
              <a:rPr lang="en-US" baseline="0" dirty="0" smtClean="0"/>
              <a:t>Feedback we receive from students and programs provides us the information we need to gain funding and support for programs and resources for the future.</a:t>
            </a:r>
          </a:p>
          <a:p>
            <a:endParaRPr lang="en-US" baseline="0" dirty="0" smtClean="0"/>
          </a:p>
          <a:p>
            <a:pPr marL="171450" indent="-171450">
              <a:buFont typeface="Arial" pitchFamily="34" charset="0"/>
              <a:buChar char="•"/>
            </a:pPr>
            <a:r>
              <a:rPr lang="en-US" baseline="0" dirty="0" smtClean="0"/>
              <a:t>Assists us in identifying needs as we assess current and future programs.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The data will assist us in determining the need for additional programs and resources in a specific area.</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CE93ECA-A817-46B8-8A29-AE9D89FE65F0}" type="slidenum">
              <a:rPr lang="en-US" smtClean="0"/>
              <a:pPr/>
              <a:t>2</a:t>
            </a:fld>
            <a:endParaRPr lang="en-US"/>
          </a:p>
        </p:txBody>
      </p:sp>
    </p:spTree>
    <p:extLst>
      <p:ext uri="{BB962C8B-B14F-4D97-AF65-F5344CB8AC3E}">
        <p14:creationId xmlns:p14="http://schemas.microsoft.com/office/powerpoint/2010/main" val="831192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93ECA-A817-46B8-8A29-AE9D89FE65F0}" type="slidenum">
              <a:rPr lang="en-US" smtClean="0"/>
              <a:pPr/>
              <a:t>13</a:t>
            </a:fld>
            <a:endParaRPr lang="en-US"/>
          </a:p>
        </p:txBody>
      </p:sp>
    </p:spTree>
    <p:extLst>
      <p:ext uri="{BB962C8B-B14F-4D97-AF65-F5344CB8AC3E}">
        <p14:creationId xmlns:p14="http://schemas.microsoft.com/office/powerpoint/2010/main" val="1195310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15000"/>
              </a:lnSpc>
              <a:spcBef>
                <a:spcPts val="1000"/>
              </a:spcBef>
              <a:spcAft>
                <a:spcPts val="0"/>
              </a:spcAft>
              <a:buClrTx/>
              <a:buSzTx/>
              <a:buFont typeface="Symbol"/>
              <a:buChar char=""/>
              <a:tabLst/>
              <a:defRPr/>
            </a:pPr>
            <a:r>
              <a:rPr kumimoji="0" lang="en-US" sz="1200" b="1" i="0" u="none" strike="noStrike" kern="1200" cap="none" spc="0" normalizeH="0" baseline="0" noProof="0" dirty="0" smtClean="0">
                <a:ln>
                  <a:noFill/>
                </a:ln>
                <a:solidFill>
                  <a:srgbClr val="4F81BD"/>
                </a:solidFill>
                <a:effectLst/>
                <a:uLnTx/>
                <a:uFillTx/>
                <a:latin typeface="Cambria"/>
                <a:ea typeface="Times New Roman"/>
                <a:cs typeface="Times New Roman"/>
              </a:rPr>
              <a:t>Ag Career Network allows you to logon through </a:t>
            </a:r>
            <a:r>
              <a:rPr kumimoji="0" lang="en-US" sz="1200" b="1" i="0" u="none" strike="noStrike" kern="1200" cap="none" spc="0" normalizeH="0" baseline="0" noProof="0" dirty="0" err="1" smtClean="0">
                <a:ln>
                  <a:noFill/>
                </a:ln>
                <a:solidFill>
                  <a:srgbClr val="4F81BD"/>
                </a:solidFill>
                <a:effectLst/>
                <a:uLnTx/>
                <a:uFillTx/>
                <a:latin typeface="Cambria"/>
                <a:ea typeface="Times New Roman"/>
                <a:cs typeface="Times New Roman"/>
              </a:rPr>
              <a:t>FFA.Org</a:t>
            </a:r>
            <a:r>
              <a:rPr kumimoji="0" lang="en-US" sz="1200" b="1" i="0" u="none" strike="noStrike" kern="1200" cap="none" spc="0" normalizeH="0" baseline="0" noProof="0" dirty="0" smtClean="0">
                <a:ln>
                  <a:noFill/>
                </a:ln>
                <a:solidFill>
                  <a:srgbClr val="4F81BD"/>
                </a:solidFill>
                <a:effectLst/>
                <a:uLnTx/>
                <a:uFillTx/>
                <a:latin typeface="Cambria"/>
                <a:ea typeface="Times New Roman"/>
                <a:cs typeface="Times New Roman"/>
              </a:rPr>
              <a:t> to access all its various features.</a:t>
            </a:r>
          </a:p>
          <a:p>
            <a:pPr marL="342900" marR="0" lvl="0" indent="-342900" algn="l" defTabSz="914400" rtl="0" eaLnBrk="1" fontAlgn="auto" latinLnBrk="0" hangingPunct="1">
              <a:lnSpc>
                <a:spcPct val="115000"/>
              </a:lnSpc>
              <a:spcBef>
                <a:spcPts val="1000"/>
              </a:spcBef>
              <a:spcAft>
                <a:spcPts val="0"/>
              </a:spcAft>
              <a:buClrTx/>
              <a:buSzTx/>
              <a:buFont typeface="Symbol"/>
              <a:buChar char=""/>
              <a:tabLst/>
              <a:defRPr/>
            </a:pPr>
            <a:r>
              <a:rPr kumimoji="0" lang="en-US" sz="1200" b="1" i="0" u="none" strike="noStrike" kern="1200" cap="none" spc="0" normalizeH="0" baseline="0" noProof="0" dirty="0" smtClean="0">
                <a:ln>
                  <a:noFill/>
                </a:ln>
                <a:solidFill>
                  <a:srgbClr val="4F81BD"/>
                </a:solidFill>
                <a:effectLst/>
                <a:uLnTx/>
                <a:uFillTx/>
                <a:latin typeface="Cambria"/>
                <a:ea typeface="Times New Roman"/>
                <a:cs typeface="Times New Roman"/>
              </a:rPr>
              <a:t>Type </a:t>
            </a:r>
            <a:r>
              <a:rPr kumimoji="0" lang="en-US" sz="1200" b="1" i="0" u="sng" strike="noStrike" kern="1200" cap="none" spc="0" normalizeH="0" baseline="0" noProof="0" dirty="0" smtClean="0">
                <a:ln>
                  <a:noFill/>
                </a:ln>
                <a:solidFill>
                  <a:srgbClr val="4F81BD"/>
                </a:solidFill>
                <a:effectLst/>
                <a:uLnTx/>
                <a:uFillTx/>
                <a:latin typeface="Cambria"/>
                <a:ea typeface="Times New Roman"/>
                <a:cs typeface="Times New Roman"/>
                <a:hlinkClick r:id="rId3"/>
              </a:rPr>
              <a:t>www.ffa.org</a:t>
            </a:r>
            <a:r>
              <a:rPr kumimoji="0" lang="en-US" sz="1200" b="1" i="0" u="none" strike="noStrike" kern="1200" cap="none" spc="0" normalizeH="0" baseline="0" noProof="0" dirty="0" smtClean="0">
                <a:ln>
                  <a:noFill/>
                </a:ln>
                <a:solidFill>
                  <a:srgbClr val="4F81BD"/>
                </a:solidFill>
                <a:effectLst/>
                <a:uLnTx/>
                <a:uFillTx/>
                <a:latin typeface="Cambria"/>
                <a:ea typeface="Times New Roman"/>
                <a:cs typeface="Times New Roman"/>
              </a:rPr>
              <a:t> into your web browser or search engine. </a:t>
            </a:r>
          </a:p>
        </p:txBody>
      </p:sp>
      <p:sp>
        <p:nvSpPr>
          <p:cNvPr id="4" name="Slide Number Placeholder 3"/>
          <p:cNvSpPr>
            <a:spLocks noGrp="1"/>
          </p:cNvSpPr>
          <p:nvPr>
            <p:ph type="sldNum" sz="quarter" idx="10"/>
          </p:nvPr>
        </p:nvSpPr>
        <p:spPr/>
        <p:txBody>
          <a:bodyPr/>
          <a:lstStyle/>
          <a:p>
            <a:fld id="{8CE93ECA-A817-46B8-8A29-AE9D89FE65F0}" type="slidenum">
              <a:rPr lang="en-US" smtClean="0"/>
              <a:pPr/>
              <a:t>14</a:t>
            </a:fld>
            <a:endParaRPr lang="en-US"/>
          </a:p>
        </p:txBody>
      </p:sp>
    </p:spTree>
    <p:extLst>
      <p:ext uri="{BB962C8B-B14F-4D97-AF65-F5344CB8AC3E}">
        <p14:creationId xmlns:p14="http://schemas.microsoft.com/office/powerpoint/2010/main" val="1088335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1000"/>
              </a:spcBef>
              <a:spcAft>
                <a:spcPts val="0"/>
              </a:spcAft>
              <a:buFont typeface="Symbol"/>
              <a:buChar char=""/>
            </a:pPr>
            <a:r>
              <a:rPr lang="en-US" sz="1200" b="1" dirty="0" smtClean="0">
                <a:solidFill>
                  <a:srgbClr val="4F81BD"/>
                </a:solidFill>
                <a:effectLst/>
                <a:latin typeface="Cambria"/>
                <a:ea typeface="Times New Roman"/>
                <a:cs typeface="Times New Roman"/>
              </a:rPr>
              <a:t>From the main page, select the My Ag CN tab in the upper left hand corner</a:t>
            </a:r>
            <a:r>
              <a:rPr lang="en-US" sz="1200" b="1" baseline="0" dirty="0" smtClean="0">
                <a:solidFill>
                  <a:srgbClr val="4F81BD"/>
                </a:solidFill>
                <a:effectLst/>
                <a:latin typeface="Cambria"/>
                <a:ea typeface="Times New Roman"/>
                <a:cs typeface="Times New Roman"/>
              </a:rPr>
              <a:t> or Ag CN Sign In at top</a:t>
            </a:r>
            <a:endParaRPr lang="en-US" sz="1200" b="1" dirty="0" smtClean="0">
              <a:solidFill>
                <a:srgbClr val="4F81BD"/>
              </a:solidFill>
              <a:effectLst/>
              <a:latin typeface="Cambria"/>
              <a:ea typeface="Times New Roman"/>
              <a:cs typeface="Times New Roman"/>
            </a:endParaRPr>
          </a:p>
          <a:p>
            <a:pPr marL="342900" marR="0" lvl="0" indent="-342900">
              <a:lnSpc>
                <a:spcPct val="115000"/>
              </a:lnSpc>
              <a:spcBef>
                <a:spcPts val="1000"/>
              </a:spcBef>
              <a:spcAft>
                <a:spcPts val="0"/>
              </a:spcAft>
              <a:buFont typeface="Symbol"/>
              <a:buChar char=""/>
            </a:pPr>
            <a:r>
              <a:rPr lang="en-US" sz="1200" b="1" dirty="0" smtClean="0">
                <a:solidFill>
                  <a:srgbClr val="4F81BD"/>
                </a:solidFill>
                <a:effectLst/>
                <a:latin typeface="Cambria"/>
                <a:ea typeface="Times New Roman"/>
                <a:cs typeface="Times New Roman"/>
              </a:rPr>
              <a:t>If you have never established a MyFFA account in the past, please</a:t>
            </a:r>
            <a:r>
              <a:rPr lang="en-US" sz="1200" b="1" baseline="0" dirty="0" smtClean="0">
                <a:solidFill>
                  <a:srgbClr val="4F81BD"/>
                </a:solidFill>
                <a:effectLst/>
                <a:latin typeface="Cambria"/>
                <a:ea typeface="Times New Roman"/>
                <a:cs typeface="Times New Roman"/>
              </a:rPr>
              <a:t> contact your state staff for credentials</a:t>
            </a:r>
          </a:p>
          <a:p>
            <a:pPr marL="342900" marR="0" lvl="0" indent="-342900">
              <a:lnSpc>
                <a:spcPct val="115000"/>
              </a:lnSpc>
              <a:spcBef>
                <a:spcPts val="1000"/>
              </a:spcBef>
              <a:spcAft>
                <a:spcPts val="0"/>
              </a:spcAft>
              <a:buFont typeface="Symbol"/>
              <a:buChar char=""/>
            </a:pPr>
            <a:r>
              <a:rPr lang="en-US" sz="1200" b="1" dirty="0" smtClean="0">
                <a:solidFill>
                  <a:srgbClr val="4F81BD"/>
                </a:solidFill>
                <a:effectLst/>
                <a:latin typeface="Cambria"/>
                <a:ea typeface="Times New Roman"/>
                <a:cs typeface="Times New Roman"/>
              </a:rPr>
              <a:t>If you have previously established a MyFFA logon, simply logon with current user name and password. Forgot your information – select the Sign</a:t>
            </a:r>
            <a:r>
              <a:rPr lang="en-US" sz="1200" b="1" baseline="0" dirty="0" smtClean="0">
                <a:solidFill>
                  <a:srgbClr val="4F81BD"/>
                </a:solidFill>
                <a:effectLst/>
                <a:latin typeface="Cambria"/>
                <a:ea typeface="Times New Roman"/>
                <a:cs typeface="Times New Roman"/>
              </a:rPr>
              <a:t> In and reset our password using previous MYFFA email address</a:t>
            </a:r>
            <a:endParaRPr lang="en-US" sz="1200" b="1" dirty="0">
              <a:solidFill>
                <a:srgbClr val="4F81BD"/>
              </a:solidFill>
              <a:effectLst/>
              <a:latin typeface="Cambria"/>
              <a:ea typeface="Times New Roman"/>
              <a:cs typeface="Times New Roman"/>
            </a:endParaRPr>
          </a:p>
        </p:txBody>
      </p:sp>
      <p:sp>
        <p:nvSpPr>
          <p:cNvPr id="4" name="Slide Number Placeholder 3"/>
          <p:cNvSpPr>
            <a:spLocks noGrp="1"/>
          </p:cNvSpPr>
          <p:nvPr>
            <p:ph type="sldNum" sz="quarter" idx="10"/>
          </p:nvPr>
        </p:nvSpPr>
        <p:spPr/>
        <p:txBody>
          <a:bodyPr/>
          <a:lstStyle/>
          <a:p>
            <a:fld id="{8CE93ECA-A817-46B8-8A29-AE9D89FE65F0}" type="slidenum">
              <a:rPr lang="en-US" smtClean="0"/>
              <a:pPr/>
              <a:t>15</a:t>
            </a:fld>
            <a:endParaRPr lang="en-US"/>
          </a:p>
        </p:txBody>
      </p:sp>
    </p:spTree>
    <p:extLst>
      <p:ext uri="{BB962C8B-B14F-4D97-AF65-F5344CB8AC3E}">
        <p14:creationId xmlns:p14="http://schemas.microsoft.com/office/powerpoint/2010/main" val="1604812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effectLst/>
              </a:rPr>
              <a:t>While AET (and others potentially) will have electronic interfaces to Ag CN data to include all the summary data required for award/degree applications, etc., those same summary fields will be available for "manual" entry of the data by students, with advisor "approval" of the data recorded.</a:t>
            </a:r>
          </a:p>
          <a:p>
            <a:pPr defTabSz="931774">
              <a:defRPr/>
            </a:pPr>
            <a:r>
              <a:rPr lang="en-US" dirty="0" err="1" smtClean="0">
                <a:effectLst/>
              </a:rPr>
              <a:t>AgCN</a:t>
            </a:r>
            <a:r>
              <a:rPr lang="en-US" baseline="0" dirty="0" smtClean="0">
                <a:effectLst/>
              </a:rPr>
              <a:t> will currently sync roster information and profile pages. The syncing of SAE information will be post August 15 as we seek to solidify the core functionality.</a:t>
            </a:r>
            <a:endParaRPr lang="en-US" dirty="0" smtClean="0"/>
          </a:p>
          <a:p>
            <a:endParaRPr lang="en-US" dirty="0"/>
          </a:p>
        </p:txBody>
      </p:sp>
      <p:sp>
        <p:nvSpPr>
          <p:cNvPr id="4" name="Slide Number Placeholder 3"/>
          <p:cNvSpPr>
            <a:spLocks noGrp="1"/>
          </p:cNvSpPr>
          <p:nvPr>
            <p:ph type="sldNum" sz="quarter" idx="10"/>
          </p:nvPr>
        </p:nvSpPr>
        <p:spPr/>
        <p:txBody>
          <a:bodyPr/>
          <a:lstStyle/>
          <a:p>
            <a:fld id="{8CE93ECA-A817-46B8-8A29-AE9D89FE65F0}" type="slidenum">
              <a:rPr lang="en-US" smtClean="0"/>
              <a:pPr/>
              <a:t>16</a:t>
            </a:fld>
            <a:endParaRPr lang="en-US"/>
          </a:p>
        </p:txBody>
      </p:sp>
    </p:spTree>
    <p:extLst>
      <p:ext uri="{BB962C8B-B14F-4D97-AF65-F5344CB8AC3E}">
        <p14:creationId xmlns:p14="http://schemas.microsoft.com/office/powerpoint/2010/main" val="2845297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Q: Is</a:t>
            </a:r>
            <a:r>
              <a:rPr lang="en-US" baseline="0" dirty="0" smtClean="0"/>
              <a:t> </a:t>
            </a:r>
            <a:r>
              <a:rPr lang="en-US" baseline="0" dirty="0" err="1" smtClean="0"/>
              <a:t>AgCN</a:t>
            </a:r>
            <a:r>
              <a:rPr lang="en-US" baseline="0" dirty="0" smtClean="0"/>
              <a:t> smartphone compatible?</a:t>
            </a:r>
          </a:p>
          <a:p>
            <a:pPr defTabSz="931774">
              <a:defRPr/>
            </a:pPr>
            <a:r>
              <a:rPr lang="en-US" baseline="0" dirty="0" smtClean="0"/>
              <a:t>A: It has the capability to be but is not currently and would need sufficient funding for that to occur.</a:t>
            </a:r>
            <a:endParaRPr lang="en-US" dirty="0" smtClean="0"/>
          </a:p>
          <a:p>
            <a:endParaRPr lang="en-US" dirty="0"/>
          </a:p>
        </p:txBody>
      </p:sp>
      <p:sp>
        <p:nvSpPr>
          <p:cNvPr id="4" name="Slide Number Placeholder 3"/>
          <p:cNvSpPr>
            <a:spLocks noGrp="1"/>
          </p:cNvSpPr>
          <p:nvPr>
            <p:ph type="sldNum" sz="quarter" idx="10"/>
          </p:nvPr>
        </p:nvSpPr>
        <p:spPr/>
        <p:txBody>
          <a:bodyPr/>
          <a:lstStyle/>
          <a:p>
            <a:fld id="{8CE93ECA-A817-46B8-8A29-AE9D89FE65F0}" type="slidenum">
              <a:rPr lang="en-US" smtClean="0"/>
              <a:pPr/>
              <a:t>21</a:t>
            </a:fld>
            <a:endParaRPr lang="en-US"/>
          </a:p>
        </p:txBody>
      </p:sp>
    </p:spTree>
    <p:extLst>
      <p:ext uri="{BB962C8B-B14F-4D97-AF65-F5344CB8AC3E}">
        <p14:creationId xmlns:p14="http://schemas.microsoft.com/office/powerpoint/2010/main" val="406338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Career cruising. Ag</a:t>
            </a:r>
            <a:r>
              <a:rPr lang="en-US" baseline="0" dirty="0" smtClean="0"/>
              <a:t> Careers. Com, student portfolio</a:t>
            </a:r>
            <a:endParaRPr lang="en-US" dirty="0"/>
          </a:p>
        </p:txBody>
      </p:sp>
      <p:sp>
        <p:nvSpPr>
          <p:cNvPr id="4" name="Slide Number Placeholder 3"/>
          <p:cNvSpPr>
            <a:spLocks noGrp="1"/>
          </p:cNvSpPr>
          <p:nvPr>
            <p:ph type="sldNum" sz="quarter" idx="10"/>
          </p:nvPr>
        </p:nvSpPr>
        <p:spPr/>
        <p:txBody>
          <a:bodyPr/>
          <a:lstStyle/>
          <a:p>
            <a:fld id="{8CE93ECA-A817-46B8-8A29-AE9D89FE65F0}" type="slidenum">
              <a:rPr lang="en-US" smtClean="0"/>
              <a:pPr/>
              <a:t>3</a:t>
            </a:fld>
            <a:endParaRPr lang="en-US" dirty="0"/>
          </a:p>
        </p:txBody>
      </p:sp>
    </p:spTree>
    <p:extLst>
      <p:ext uri="{BB962C8B-B14F-4D97-AF65-F5344CB8AC3E}">
        <p14:creationId xmlns:p14="http://schemas.microsoft.com/office/powerpoint/2010/main" val="161944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You have access to yours as well as those of your students</a:t>
            </a:r>
          </a:p>
          <a:p>
            <a:pPr marL="171450" indent="-171450">
              <a:buFont typeface="Arial" pitchFamily="34" charset="0"/>
              <a:buChar char="•"/>
            </a:pPr>
            <a:r>
              <a:rPr lang="en-US" dirty="0" smtClean="0"/>
              <a:t>This also will continue to expand over time to increase the</a:t>
            </a:r>
            <a:r>
              <a:rPr lang="en-US" baseline="0" dirty="0" smtClean="0"/>
              <a:t> productivity of the program and success of your students</a:t>
            </a:r>
            <a:endParaRPr lang="en-US" dirty="0" smtClean="0"/>
          </a:p>
          <a:p>
            <a:endParaRPr lang="en-US" dirty="0"/>
          </a:p>
        </p:txBody>
      </p:sp>
      <p:sp>
        <p:nvSpPr>
          <p:cNvPr id="4" name="Slide Number Placeholder 3"/>
          <p:cNvSpPr>
            <a:spLocks noGrp="1"/>
          </p:cNvSpPr>
          <p:nvPr>
            <p:ph type="sldNum" sz="quarter" idx="10"/>
          </p:nvPr>
        </p:nvSpPr>
        <p:spPr/>
        <p:txBody>
          <a:bodyPr/>
          <a:lstStyle/>
          <a:p>
            <a:fld id="{8CE93ECA-A817-46B8-8A29-AE9D89FE65F0}" type="slidenum">
              <a:rPr lang="en-US" smtClean="0"/>
              <a:pPr/>
              <a:t>4</a:t>
            </a:fld>
            <a:endParaRPr lang="en-US" dirty="0"/>
          </a:p>
        </p:txBody>
      </p:sp>
    </p:spTree>
    <p:extLst>
      <p:ext uri="{BB962C8B-B14F-4D97-AF65-F5344CB8AC3E}">
        <p14:creationId xmlns:p14="http://schemas.microsoft.com/office/powerpoint/2010/main" val="1507840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93ECA-A817-46B8-8A29-AE9D89FE65F0}" type="slidenum">
              <a:rPr lang="en-US" smtClean="0"/>
              <a:pPr/>
              <a:t>5</a:t>
            </a:fld>
            <a:endParaRPr lang="en-US" dirty="0"/>
          </a:p>
        </p:txBody>
      </p:sp>
    </p:spTree>
    <p:extLst>
      <p:ext uri="{BB962C8B-B14F-4D97-AF65-F5344CB8AC3E}">
        <p14:creationId xmlns:p14="http://schemas.microsoft.com/office/powerpoint/2010/main" val="1507840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Scholarships available to students and alerts them to apply by</a:t>
            </a:r>
            <a:r>
              <a:rPr lang="en-US" baseline="0" dirty="0" smtClean="0"/>
              <a:t> utilizing their information will role into the application.  In another year it will provide their SAE and other activities into the application.</a:t>
            </a:r>
          </a:p>
          <a:p>
            <a:pPr marL="171450" indent="-171450">
              <a:buFont typeface="Arial" pitchFamily="34" charset="0"/>
              <a:buChar char="•"/>
            </a:pPr>
            <a:r>
              <a:rPr lang="en-US" baseline="0" dirty="0" smtClean="0"/>
              <a:t>Post resumes to Ag Careers.com with opportunity of providing a posted resume.</a:t>
            </a:r>
          </a:p>
          <a:p>
            <a:pPr marL="171450" indent="-171450">
              <a:buFont typeface="Arial" pitchFamily="34" charset="0"/>
              <a:buChar char="•"/>
            </a:pPr>
            <a:r>
              <a:rPr lang="en-US" baseline="0" dirty="0" smtClean="0"/>
              <a:t>Eventually it will prompt those students in a career pathway of internships and openings  </a:t>
            </a:r>
            <a:r>
              <a:rPr lang="en-US" baseline="0" dirty="0" err="1" smtClean="0"/>
              <a:t>avialable</a:t>
            </a:r>
            <a:endParaRPr lang="en-US" baseline="0" dirty="0" smtClean="0"/>
          </a:p>
          <a:p>
            <a:pPr marL="171450" indent="-171450">
              <a:buFont typeface="Arial" pitchFamily="34" charset="0"/>
              <a:buChar cha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CE93ECA-A817-46B8-8A29-AE9D89FE65F0}" type="slidenum">
              <a:rPr lang="en-US" smtClean="0"/>
              <a:pPr/>
              <a:t>6</a:t>
            </a:fld>
            <a:endParaRPr lang="en-US" dirty="0"/>
          </a:p>
        </p:txBody>
      </p:sp>
    </p:spTree>
    <p:extLst>
      <p:ext uri="{BB962C8B-B14F-4D97-AF65-F5344CB8AC3E}">
        <p14:creationId xmlns:p14="http://schemas.microsoft.com/office/powerpoint/2010/main" val="150784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Lesson plans</a:t>
            </a:r>
            <a:r>
              <a:rPr lang="en-US" baseline="0" dirty="0" smtClean="0"/>
              <a:t> will be available to integrate career success in the classroom and could be provided to substitute teachers when needed</a:t>
            </a:r>
            <a:endParaRPr lang="en-US" dirty="0"/>
          </a:p>
        </p:txBody>
      </p:sp>
      <p:sp>
        <p:nvSpPr>
          <p:cNvPr id="4" name="Slide Number Placeholder 3"/>
          <p:cNvSpPr>
            <a:spLocks noGrp="1"/>
          </p:cNvSpPr>
          <p:nvPr>
            <p:ph type="sldNum" sz="quarter" idx="10"/>
          </p:nvPr>
        </p:nvSpPr>
        <p:spPr/>
        <p:txBody>
          <a:bodyPr/>
          <a:lstStyle/>
          <a:p>
            <a:fld id="{8CE93ECA-A817-46B8-8A29-AE9D89FE65F0}" type="slidenum">
              <a:rPr lang="en-US" smtClean="0"/>
              <a:pPr/>
              <a:t>7</a:t>
            </a:fld>
            <a:endParaRPr lang="en-US" dirty="0"/>
          </a:p>
        </p:txBody>
      </p:sp>
    </p:spTree>
    <p:extLst>
      <p:ext uri="{BB962C8B-B14F-4D97-AF65-F5344CB8AC3E}">
        <p14:creationId xmlns:p14="http://schemas.microsoft.com/office/powerpoint/2010/main" val="1507840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SAE- ability to complete and add SAE information</a:t>
            </a:r>
            <a:r>
              <a:rPr lang="en-US" baseline="0" dirty="0" smtClean="0"/>
              <a:t> into the system  If you have AET system it will automatically generate the summary information into </a:t>
            </a:r>
            <a:r>
              <a:rPr lang="en-US" baseline="0" dirty="0" err="1" smtClean="0"/>
              <a:t>AgCN</a:t>
            </a:r>
            <a:endParaRPr lang="en-US" baseline="0" dirty="0" smtClean="0"/>
          </a:p>
          <a:p>
            <a:pPr marL="171450" indent="-171450">
              <a:buFont typeface="Arial" pitchFamily="34" charset="0"/>
              <a:buChar char="•"/>
            </a:pPr>
            <a:r>
              <a:rPr lang="en-US" baseline="0" dirty="0" smtClean="0"/>
              <a:t>In the future it will alert the student as well as the teacher so you can continue to encourage them to advance </a:t>
            </a:r>
          </a:p>
          <a:p>
            <a:pPr marL="171450" indent="-171450">
              <a:buFont typeface="Arial" pitchFamily="34" charset="0"/>
              <a:buChar char="•"/>
            </a:pPr>
            <a:r>
              <a:rPr lang="en-US" baseline="0" dirty="0" smtClean="0"/>
              <a:t>As a teacher you will be able to understand the student career goals through the assessments through Career Cruising.</a:t>
            </a:r>
          </a:p>
          <a:p>
            <a:pPr marL="171450" indent="-171450">
              <a:buFont typeface="Arial" pitchFamily="34" charset="0"/>
              <a:buChar char="•"/>
            </a:pPr>
            <a:r>
              <a:rPr lang="en-US" baseline="0" dirty="0" smtClean="0"/>
              <a:t>Helps you link to supporters in your community to those who have entered the Community Portal. They have identified their strengths, businesses, willingness to assist and participate.  Community Portal will be up and running this fall.</a:t>
            </a:r>
          </a:p>
          <a:p>
            <a:pPr marL="171450" indent="-171450">
              <a:buFont typeface="Arial" pitchFamily="34" charset="0"/>
              <a:buChar char="•"/>
            </a:pPr>
            <a:r>
              <a:rPr lang="en-US" baseline="0" dirty="0" smtClean="0"/>
              <a:t>Data can be generated from the student SAE reports for you as a teacher to provide information to key school and community based partners to show the economic value the Ag Education program provides to the </a:t>
            </a:r>
            <a:r>
              <a:rPr lang="en-US" baseline="0" dirty="0" err="1" smtClean="0"/>
              <a:t>communty</a:t>
            </a:r>
            <a:r>
              <a:rPr lang="en-US" baseline="0" dirty="0" smtClean="0"/>
              <a:t> through experiential learning.</a:t>
            </a:r>
            <a:endParaRPr lang="en-US" dirty="0"/>
          </a:p>
        </p:txBody>
      </p:sp>
      <p:sp>
        <p:nvSpPr>
          <p:cNvPr id="4" name="Slide Number Placeholder 3"/>
          <p:cNvSpPr>
            <a:spLocks noGrp="1"/>
          </p:cNvSpPr>
          <p:nvPr>
            <p:ph type="sldNum" sz="quarter" idx="10"/>
          </p:nvPr>
        </p:nvSpPr>
        <p:spPr/>
        <p:txBody>
          <a:bodyPr/>
          <a:lstStyle/>
          <a:p>
            <a:fld id="{8CE93ECA-A817-46B8-8A29-AE9D89FE65F0}" type="slidenum">
              <a:rPr lang="en-US" smtClean="0"/>
              <a:pPr/>
              <a:t>10</a:t>
            </a:fld>
            <a:endParaRPr lang="en-US"/>
          </a:p>
        </p:txBody>
      </p:sp>
    </p:spTree>
    <p:extLst>
      <p:ext uri="{BB962C8B-B14F-4D97-AF65-F5344CB8AC3E}">
        <p14:creationId xmlns:p14="http://schemas.microsoft.com/office/powerpoint/2010/main" val="2369587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Teacher benefits:</a:t>
            </a:r>
            <a:r>
              <a:rPr lang="en-US" baseline="0" dirty="0" smtClean="0"/>
              <a:t> Certificate printouts for degrees and awards (Type in names and print the group) Membership cards, parent contact information and letters, trip permission forms</a:t>
            </a:r>
          </a:p>
          <a:p>
            <a:pPr marL="171450" indent="-171450">
              <a:buFont typeface="Arial" pitchFamily="34" charset="0"/>
              <a:buChar char="•"/>
            </a:pPr>
            <a:r>
              <a:rPr lang="en-US" baseline="0" dirty="0" smtClean="0"/>
              <a:t>Reports on graduates at the end of the year, percentage of students that continue on to post secondary education. </a:t>
            </a:r>
          </a:p>
          <a:p>
            <a:pPr marL="171450" indent="-171450">
              <a:buFont typeface="Arial" pitchFamily="34" charset="0"/>
              <a:buChar char="•"/>
            </a:pPr>
            <a:r>
              <a:rPr lang="en-US" baseline="0" dirty="0" smtClean="0"/>
              <a:t>Reports of how your program assists the community in financial support, service projects, school activities</a:t>
            </a:r>
            <a:endParaRPr lang="en-US" dirty="0"/>
          </a:p>
        </p:txBody>
      </p:sp>
      <p:sp>
        <p:nvSpPr>
          <p:cNvPr id="4" name="Slide Number Placeholder 3"/>
          <p:cNvSpPr>
            <a:spLocks noGrp="1"/>
          </p:cNvSpPr>
          <p:nvPr>
            <p:ph type="sldNum" sz="quarter" idx="10"/>
          </p:nvPr>
        </p:nvSpPr>
        <p:spPr/>
        <p:txBody>
          <a:bodyPr/>
          <a:lstStyle/>
          <a:p>
            <a:fld id="{8CE93ECA-A817-46B8-8A29-AE9D89FE65F0}" type="slidenum">
              <a:rPr lang="en-US" smtClean="0"/>
              <a:pPr/>
              <a:t>11</a:t>
            </a:fld>
            <a:endParaRPr lang="en-US"/>
          </a:p>
        </p:txBody>
      </p:sp>
    </p:spTree>
    <p:extLst>
      <p:ext uri="{BB962C8B-B14F-4D97-AF65-F5344CB8AC3E}">
        <p14:creationId xmlns:p14="http://schemas.microsoft.com/office/powerpoint/2010/main" val="279406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ever ‘role’ you play in the ag </a:t>
            </a:r>
            <a:r>
              <a:rPr lang="en-US" dirty="0" err="1" smtClean="0"/>
              <a:t>ed</a:t>
            </a:r>
            <a:r>
              <a:rPr lang="en-US" dirty="0" smtClean="0"/>
              <a:t> world there is a portal just for you!</a:t>
            </a:r>
          </a:p>
          <a:p>
            <a:r>
              <a:rPr lang="en-US" dirty="0" smtClean="0"/>
              <a:t>We know security is a huge concern with technology, we can guarantee you that this</a:t>
            </a:r>
            <a:r>
              <a:rPr lang="en-US" baseline="0" dirty="0" smtClean="0"/>
              <a:t> system will be secure and keep your information and your student’s information confidential.</a:t>
            </a:r>
            <a:endParaRPr lang="en-US" dirty="0"/>
          </a:p>
        </p:txBody>
      </p:sp>
      <p:sp>
        <p:nvSpPr>
          <p:cNvPr id="4" name="Slide Number Placeholder 3"/>
          <p:cNvSpPr>
            <a:spLocks noGrp="1"/>
          </p:cNvSpPr>
          <p:nvPr>
            <p:ph type="sldNum" sz="quarter" idx="10"/>
          </p:nvPr>
        </p:nvSpPr>
        <p:spPr/>
        <p:txBody>
          <a:bodyPr/>
          <a:lstStyle/>
          <a:p>
            <a:fld id="{8CE93ECA-A817-46B8-8A29-AE9D89FE65F0}" type="slidenum">
              <a:rPr lang="en-US" smtClean="0"/>
              <a:pPr/>
              <a:t>12</a:t>
            </a:fld>
            <a:endParaRPr lang="en-US"/>
          </a:p>
        </p:txBody>
      </p:sp>
    </p:spTree>
    <p:extLst>
      <p:ext uri="{BB962C8B-B14F-4D97-AF65-F5344CB8AC3E}">
        <p14:creationId xmlns:p14="http://schemas.microsoft.com/office/powerpoint/2010/main" val="2013664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0"/>
            <a:ext cx="8229600" cy="838200"/>
          </a:xfrm>
          <a:prstGeom prst="rect">
            <a:avLst/>
          </a:prstGeom>
        </p:spPr>
        <p:txBody>
          <a:bodyPr/>
          <a:lstStyle>
            <a:lvl1pPr>
              <a:defRPr>
                <a:solidFill>
                  <a:schemeClr val="bg1"/>
                </a:solidFill>
                <a:latin typeface="+mj-lt"/>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181915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533401" y="5562600"/>
            <a:ext cx="1266092" cy="685800"/>
          </a:xfrm>
          <a:prstGeom prst="rect">
            <a:avLst/>
          </a:prstGeom>
        </p:spPr>
        <p:txBody>
          <a:bodyPr/>
          <a:lstStyle>
            <a:lvl1pPr>
              <a:defRPr sz="1200"/>
            </a:lvl1pPr>
          </a:lstStyle>
          <a:p>
            <a:r>
              <a:rPr lang="en-US" smtClean="0"/>
              <a:t>Click icon to add picture</a:t>
            </a:r>
            <a:endParaRPr lang="en-US"/>
          </a:p>
        </p:txBody>
      </p:sp>
      <p:sp>
        <p:nvSpPr>
          <p:cNvPr id="14" name="Picture Placeholder 12"/>
          <p:cNvSpPr>
            <a:spLocks noGrp="1"/>
          </p:cNvSpPr>
          <p:nvPr>
            <p:ph type="pic" sz="quarter" idx="11"/>
          </p:nvPr>
        </p:nvSpPr>
        <p:spPr>
          <a:xfrm>
            <a:off x="2209800" y="5562600"/>
            <a:ext cx="1266092" cy="685800"/>
          </a:xfrm>
          <a:prstGeom prst="rect">
            <a:avLst/>
          </a:prstGeom>
        </p:spPr>
        <p:txBody>
          <a:bodyPr/>
          <a:lstStyle>
            <a:lvl1pPr>
              <a:defRPr sz="1200"/>
            </a:lvl1pPr>
          </a:lstStyle>
          <a:p>
            <a:r>
              <a:rPr lang="en-US" smtClean="0"/>
              <a:t>Click icon to add picture</a:t>
            </a:r>
            <a:endParaRPr lang="en-US"/>
          </a:p>
        </p:txBody>
      </p:sp>
      <p:sp>
        <p:nvSpPr>
          <p:cNvPr id="15" name="Picture Placeholder 12"/>
          <p:cNvSpPr>
            <a:spLocks noGrp="1"/>
          </p:cNvSpPr>
          <p:nvPr>
            <p:ph type="pic" sz="quarter" idx="12"/>
          </p:nvPr>
        </p:nvSpPr>
        <p:spPr>
          <a:xfrm>
            <a:off x="3915508" y="5562600"/>
            <a:ext cx="1266092" cy="685800"/>
          </a:xfrm>
          <a:prstGeom prst="rect">
            <a:avLst/>
          </a:prstGeom>
        </p:spPr>
        <p:txBody>
          <a:bodyPr/>
          <a:lstStyle>
            <a:lvl1pPr>
              <a:defRPr sz="1200"/>
            </a:lvl1pPr>
          </a:lstStyle>
          <a:p>
            <a:r>
              <a:rPr lang="en-US" smtClean="0"/>
              <a:t>Click icon to add picture</a:t>
            </a:r>
            <a:endParaRPr lang="en-US"/>
          </a:p>
        </p:txBody>
      </p:sp>
      <p:sp>
        <p:nvSpPr>
          <p:cNvPr id="16" name="Picture Placeholder 12"/>
          <p:cNvSpPr>
            <a:spLocks noGrp="1"/>
          </p:cNvSpPr>
          <p:nvPr>
            <p:ph type="pic" sz="quarter" idx="13"/>
          </p:nvPr>
        </p:nvSpPr>
        <p:spPr>
          <a:xfrm>
            <a:off x="5591908" y="5562600"/>
            <a:ext cx="1266092" cy="685800"/>
          </a:xfrm>
          <a:prstGeom prst="rect">
            <a:avLst/>
          </a:prstGeom>
        </p:spPr>
        <p:txBody>
          <a:bodyPr/>
          <a:lstStyle>
            <a:lvl1pPr>
              <a:defRPr sz="1200"/>
            </a:lvl1pPr>
          </a:lstStyle>
          <a:p>
            <a:r>
              <a:rPr lang="en-US" smtClean="0"/>
              <a:t>Click icon to add picture</a:t>
            </a:r>
            <a:endParaRPr lang="en-US"/>
          </a:p>
        </p:txBody>
      </p:sp>
      <p:sp>
        <p:nvSpPr>
          <p:cNvPr id="17" name="Picture Placeholder 12"/>
          <p:cNvSpPr>
            <a:spLocks noGrp="1"/>
          </p:cNvSpPr>
          <p:nvPr>
            <p:ph type="pic" sz="quarter" idx="14"/>
          </p:nvPr>
        </p:nvSpPr>
        <p:spPr>
          <a:xfrm>
            <a:off x="7268308" y="5562600"/>
            <a:ext cx="1266092" cy="685800"/>
          </a:xfrm>
          <a:prstGeom prst="rect">
            <a:avLst/>
          </a:prstGeom>
        </p:spPr>
        <p:txBody>
          <a:bodyPr/>
          <a:lstStyle>
            <a:lvl1pPr>
              <a:defRPr sz="1200"/>
            </a:lvl1pPr>
          </a:lstStyle>
          <a:p>
            <a:r>
              <a:rPr lang="en-US" smtClean="0"/>
              <a:t>Click icon to add picture</a:t>
            </a:r>
            <a:endParaRPr lang="en-US"/>
          </a:p>
        </p:txBody>
      </p:sp>
      <p:sp>
        <p:nvSpPr>
          <p:cNvPr id="2" name="Title 1"/>
          <p:cNvSpPr>
            <a:spLocks noGrp="1"/>
          </p:cNvSpPr>
          <p:nvPr>
            <p:ph type="title"/>
          </p:nvPr>
        </p:nvSpPr>
        <p:spPr>
          <a:xfrm>
            <a:off x="457200" y="5181600"/>
            <a:ext cx="8229600" cy="304800"/>
          </a:xfrm>
          <a:prstGeom prst="rect">
            <a:avLst/>
          </a:prstGeom>
        </p:spPr>
        <p:txBody>
          <a:bodyPr/>
          <a:lstStyle>
            <a:lvl1pPr>
              <a:defRPr sz="1800">
                <a:solidFill>
                  <a:srgbClr val="FFC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145337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ubtitle 1"/>
          <p:cNvSpPr>
            <a:spLocks noGrp="1"/>
          </p:cNvSpPr>
          <p:nvPr>
            <p:ph type="subTitle" idx="1"/>
          </p:nvPr>
        </p:nvSpPr>
        <p:spPr>
          <a:xfrm>
            <a:off x="381000" y="2286000"/>
            <a:ext cx="8382000" cy="838200"/>
          </a:xfrm>
          <a:prstGeom prst="rect">
            <a:avLst/>
          </a:prstGeom>
        </p:spPr>
        <p:txBody>
          <a:bodyPr/>
          <a:lstStyle>
            <a:lvl1pPr marL="0" indent="0">
              <a:buNone/>
              <a:defRPr>
                <a:solidFill>
                  <a:srgbClr val="C00000"/>
                </a:solidFill>
              </a:defRPr>
            </a:lvl1pPr>
          </a:lstStyle>
          <a:p>
            <a:endParaRPr lang="en-US" dirty="0"/>
          </a:p>
        </p:txBody>
      </p:sp>
      <p:sp>
        <p:nvSpPr>
          <p:cNvPr id="5" name="Picture Placeholder 3"/>
          <p:cNvSpPr>
            <a:spLocks noGrp="1"/>
          </p:cNvSpPr>
          <p:nvPr>
            <p:ph type="pic" sz="quarter" idx="10"/>
          </p:nvPr>
        </p:nvSpPr>
        <p:spPr>
          <a:xfrm>
            <a:off x="381000" y="3124200"/>
            <a:ext cx="8382000" cy="3124200"/>
          </a:xfrm>
          <a:prstGeom prst="rect">
            <a:avLst/>
          </a:prstGeom>
        </p:spPr>
      </p:sp>
    </p:spTree>
    <p:extLst>
      <p:ext uri="{BB962C8B-B14F-4D97-AF65-F5344CB8AC3E}">
        <p14:creationId xmlns:p14="http://schemas.microsoft.com/office/powerpoint/2010/main" val="33841349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2209800"/>
            <a:ext cx="8229600" cy="39624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32171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2209800"/>
            <a:ext cx="4038600" cy="39163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2209800"/>
            <a:ext cx="4038600" cy="39163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07534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103438"/>
            <a:ext cx="4040188" cy="639762"/>
          </a:xfrm>
          <a:prstGeom prst="rect">
            <a:avLst/>
          </a:prstGeom>
        </p:spPr>
        <p:txBody>
          <a:bodyPr anchor="b"/>
          <a:lstStyle>
            <a:lvl1pPr marL="0" indent="0">
              <a:buNone/>
              <a:defRPr sz="2000" b="1">
                <a:solidFill>
                  <a:srgbClr val="C0000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800600" y="2133600"/>
            <a:ext cx="4041775" cy="639762"/>
          </a:xfrm>
          <a:prstGeom prst="rect">
            <a:avLst/>
          </a:prstGeom>
        </p:spPr>
        <p:txBody>
          <a:bodyPr anchor="b"/>
          <a:lstStyle>
            <a:lvl1pPr marL="0" indent="0">
              <a:buNone/>
              <a:defRPr sz="2000" b="1">
                <a:solidFill>
                  <a:srgbClr val="C0000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2"/>
          <p:cNvSpPr>
            <a:spLocks noGrp="1"/>
          </p:cNvSpPr>
          <p:nvPr>
            <p:ph sz="half" idx="13"/>
          </p:nvPr>
        </p:nvSpPr>
        <p:spPr>
          <a:xfrm>
            <a:off x="381000" y="2819400"/>
            <a:ext cx="4038600" cy="3306763"/>
          </a:xfrm>
          <a:prstGeom prst="rect">
            <a:avLst/>
          </a:prstGeom>
        </p:spPr>
        <p:txBody>
          <a:bodyPr/>
          <a:lstStyle>
            <a:lvl1pPr>
              <a:defRPr sz="2800">
                <a:solidFill>
                  <a:schemeClr val="bg1"/>
                </a:solidFill>
                <a:latin typeface="Arial" pitchFamily="34" charset="0"/>
                <a:cs typeface="Arial" pitchFamily="34" charset="0"/>
              </a:defRPr>
            </a:lvl1pPr>
            <a:lvl2pPr>
              <a:defRPr sz="2400">
                <a:solidFill>
                  <a:schemeClr val="bg1"/>
                </a:solidFill>
                <a:latin typeface="Arial" pitchFamily="34" charset="0"/>
                <a:cs typeface="Arial" pitchFamily="34" charset="0"/>
              </a:defRPr>
            </a:lvl2pPr>
            <a:lvl3pPr>
              <a:defRPr sz="2000">
                <a:solidFill>
                  <a:schemeClr val="bg1"/>
                </a:solidFill>
                <a:latin typeface="Arial" pitchFamily="34" charset="0"/>
                <a:cs typeface="Arial" pitchFamily="34" charset="0"/>
              </a:defRPr>
            </a:lvl3pPr>
            <a:lvl4pPr>
              <a:defRPr sz="1800">
                <a:solidFill>
                  <a:schemeClr val="bg1"/>
                </a:solidFill>
                <a:latin typeface="Arial" pitchFamily="34" charset="0"/>
                <a:cs typeface="Arial" pitchFamily="34" charset="0"/>
              </a:defRPr>
            </a:lvl4pPr>
            <a:lvl5pPr>
              <a:defRPr sz="18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2"/>
          </p:nvPr>
        </p:nvSpPr>
        <p:spPr>
          <a:xfrm>
            <a:off x="4800600" y="2819400"/>
            <a:ext cx="4038600" cy="3306763"/>
          </a:xfrm>
          <a:prstGeom prst="rect">
            <a:avLst/>
          </a:prstGeom>
        </p:spPr>
        <p:txBody>
          <a:bodyPr/>
          <a:lstStyle>
            <a:lvl1pPr>
              <a:defRPr sz="2800">
                <a:solidFill>
                  <a:schemeClr val="bg1"/>
                </a:solidFill>
                <a:latin typeface="Arial" pitchFamily="34" charset="0"/>
                <a:cs typeface="Arial" pitchFamily="34" charset="0"/>
              </a:defRPr>
            </a:lvl1pPr>
            <a:lvl2pPr>
              <a:defRPr sz="2400">
                <a:solidFill>
                  <a:schemeClr val="bg1"/>
                </a:solidFill>
                <a:latin typeface="Arial" pitchFamily="34" charset="0"/>
                <a:cs typeface="Arial" pitchFamily="34" charset="0"/>
              </a:defRPr>
            </a:lvl2pPr>
            <a:lvl3pPr>
              <a:defRPr sz="2000">
                <a:solidFill>
                  <a:schemeClr val="bg1"/>
                </a:solidFill>
                <a:latin typeface="Arial" pitchFamily="34" charset="0"/>
                <a:cs typeface="Arial" pitchFamily="34" charset="0"/>
              </a:defRPr>
            </a:lvl3pPr>
            <a:lvl4pPr>
              <a:defRPr sz="1800">
                <a:solidFill>
                  <a:schemeClr val="bg1"/>
                </a:solidFill>
                <a:latin typeface="Arial" pitchFamily="34" charset="0"/>
                <a:cs typeface="Arial" pitchFamily="34" charset="0"/>
              </a:defRPr>
            </a:lvl4pPr>
            <a:lvl5pPr>
              <a:defRPr sz="18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04641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89606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09800"/>
            <a:ext cx="5111750" cy="391636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09800"/>
            <a:ext cx="3008313" cy="2971800"/>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8320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1"/>
          <p:cNvSpPr txBox="1">
            <a:spLocks/>
          </p:cNvSpPr>
          <p:nvPr userDrawn="1"/>
        </p:nvSpPr>
        <p:spPr>
          <a:xfrm>
            <a:off x="228600" y="5029200"/>
            <a:ext cx="8534400" cy="566738"/>
          </a:xfrm>
          <a:prstGeom prst="rect">
            <a:avLst/>
          </a:prstGeom>
        </p:spPr>
        <p:txBody>
          <a:bodyPr anchor="b"/>
          <a:lstStyle>
            <a:lvl1pPr algn="l" defTabSz="914400" rtl="0" eaLnBrk="1" latinLnBrk="0" hangingPunct="1">
              <a:spcBef>
                <a:spcPct val="0"/>
              </a:spcBef>
              <a:buNone/>
              <a:defRPr sz="2000" b="1" kern="1200">
                <a:solidFill>
                  <a:srgbClr val="C00000"/>
                </a:solidFill>
                <a:latin typeface="+mj-lt"/>
                <a:ea typeface="+mj-ea"/>
                <a:cs typeface="+mj-cs"/>
              </a:defRPr>
            </a:lvl1pPr>
          </a:lstStyle>
          <a:p>
            <a:r>
              <a:rPr lang="en-US" dirty="0" smtClean="0"/>
              <a:t>Click to edit Master title style</a:t>
            </a:r>
            <a:endParaRPr lang="en-US" dirty="0"/>
          </a:p>
        </p:txBody>
      </p:sp>
      <p:sp>
        <p:nvSpPr>
          <p:cNvPr id="6" name="Picture Placeholder 2"/>
          <p:cNvSpPr>
            <a:spLocks noGrp="1"/>
          </p:cNvSpPr>
          <p:nvPr>
            <p:ph type="pic" idx="1"/>
          </p:nvPr>
        </p:nvSpPr>
        <p:spPr>
          <a:xfrm>
            <a:off x="228600" y="2133599"/>
            <a:ext cx="8534400" cy="2822575"/>
          </a:xfrm>
          <a:prstGeom prst="rect">
            <a:avLst/>
          </a:prstGeom>
        </p:spPr>
        <p:txBody>
          <a:bodyPr/>
          <a:lstStyle>
            <a:lvl1pPr marL="0" indent="0">
              <a:buNone/>
              <a:defRPr sz="32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228600" y="5595938"/>
            <a:ext cx="8534400" cy="804862"/>
          </a:xfrm>
          <a:prstGeom prst="rect">
            <a:avLst/>
          </a:prstGeo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27978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533400" y="6477000"/>
            <a:ext cx="8001000" cy="276999"/>
          </a:xfrm>
          <a:prstGeom prst="rect">
            <a:avLst/>
          </a:prstGeom>
          <a:noFill/>
        </p:spPr>
        <p:txBody>
          <a:bodyPr wrap="square" rtlCol="0">
            <a:spAutoFit/>
          </a:bodyPr>
          <a:lstStyle/>
          <a:p>
            <a:pPr algn="ctr"/>
            <a:r>
              <a:rPr lang="en-US" sz="1200" dirty="0" smtClean="0">
                <a:solidFill>
                  <a:schemeClr val="bg1"/>
                </a:solidFill>
              </a:rPr>
              <a:t>Copyright 2011. All rights reserved by National FFA Organization.</a:t>
            </a:r>
            <a:endParaRPr lang="en-US" sz="1200" dirty="0">
              <a:solidFill>
                <a:schemeClr val="bg1"/>
              </a:solidFill>
            </a:endParaRPr>
          </a:p>
        </p:txBody>
      </p:sp>
    </p:spTree>
    <p:extLst>
      <p:ext uri="{BB962C8B-B14F-4D97-AF65-F5344CB8AC3E}">
        <p14:creationId xmlns:p14="http://schemas.microsoft.com/office/powerpoint/2010/main" val="732351407"/>
      </p:ext>
    </p:extLst>
  </p:cSld>
  <p:clrMap bg1="lt1" tx1="dk1" bg2="lt2" tx2="dk2" accent1="accent1" accent2="accent2" accent3="accent3" accent4="accent4" accent5="accent5" accent6="accent6" hlink="hlink" folHlink="folHlink"/>
  <p:sldLayoutIdLst>
    <p:sldLayoutId id="2147483670" r:id="rId1"/>
    <p:sldLayoutId id="2147483671"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ooter Placeholder 5"/>
          <p:cNvSpPr>
            <a:spLocks noGrp="1"/>
          </p:cNvSpPr>
          <p:nvPr>
            <p:ph type="ftr" sz="quarter" idx="3"/>
          </p:nvPr>
        </p:nvSpPr>
        <p:spPr>
          <a:xfrm>
            <a:off x="3902765" y="6569075"/>
            <a:ext cx="4648200" cy="288925"/>
          </a:xfrm>
          <a:prstGeom prst="rect">
            <a:avLst/>
          </a:prstGeom>
        </p:spPr>
        <p:txBody>
          <a:bodyPr/>
          <a:lstStyle>
            <a:lvl1pPr algn="r">
              <a:defRPr sz="1000">
                <a:solidFill>
                  <a:schemeClr val="bg1"/>
                </a:solidFill>
                <a:latin typeface="Arial" pitchFamily="34" charset="0"/>
                <a:cs typeface="Arial" pitchFamily="34" charset="0"/>
              </a:defRPr>
            </a:lvl1pPr>
          </a:lstStyle>
          <a:p>
            <a:r>
              <a:rPr lang="en-US" dirty="0" smtClean="0"/>
              <a:t>Copyright 2011.All rights reserved by National FFA Organization.</a:t>
            </a:r>
            <a:endParaRPr lang="en-US" dirty="0"/>
          </a:p>
        </p:txBody>
      </p:sp>
      <p:sp>
        <p:nvSpPr>
          <p:cNvPr id="11" name="Slide Number Placeholder 6"/>
          <p:cNvSpPr>
            <a:spLocks noGrp="1"/>
          </p:cNvSpPr>
          <p:nvPr>
            <p:ph type="sldNum" sz="quarter" idx="4"/>
          </p:nvPr>
        </p:nvSpPr>
        <p:spPr>
          <a:xfrm>
            <a:off x="8610600" y="6569075"/>
            <a:ext cx="533400" cy="288925"/>
          </a:xfrm>
          <a:prstGeom prst="rect">
            <a:avLst/>
          </a:prstGeom>
        </p:spPr>
        <p:txBody>
          <a:bodyPr/>
          <a:lstStyle>
            <a:lvl1pPr>
              <a:defRPr sz="1000">
                <a:solidFill>
                  <a:schemeClr val="bg1"/>
                </a:solidFill>
                <a:latin typeface="Arial" pitchFamily="34" charset="0"/>
                <a:cs typeface="Arial" pitchFamily="34" charset="0"/>
              </a:defRPr>
            </a:lvl1pPr>
          </a:lstStyle>
          <a:p>
            <a:fld id="{1B4E171C-69FE-443F-AAC2-382AC1FE7535}" type="slidenum">
              <a:rPr lang="en-US" smtClean="0"/>
              <a:pPr/>
              <a:t>‹#›</a:t>
            </a:fld>
            <a:endParaRPr lang="en-US" dirty="0"/>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Placeholder 1"/>
          <p:cNvSpPr>
            <a:spLocks noGrp="1"/>
          </p:cNvSpPr>
          <p:nvPr>
            <p:ph type="title"/>
          </p:nvPr>
        </p:nvSpPr>
        <p:spPr>
          <a:xfrm>
            <a:off x="1905000" y="1096962"/>
            <a:ext cx="6858000" cy="6556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2" name="TextBox 11"/>
          <p:cNvSpPr txBox="1"/>
          <p:nvPr/>
        </p:nvSpPr>
        <p:spPr>
          <a:xfrm>
            <a:off x="1143000" y="6581001"/>
            <a:ext cx="8001000" cy="276999"/>
          </a:xfrm>
          <a:prstGeom prst="rect">
            <a:avLst/>
          </a:prstGeom>
          <a:noFill/>
        </p:spPr>
        <p:txBody>
          <a:bodyPr wrap="square" rtlCol="0">
            <a:spAutoFit/>
          </a:bodyPr>
          <a:lstStyle/>
          <a:p>
            <a:pPr algn="r"/>
            <a:r>
              <a:rPr lang="en-US" sz="1200" dirty="0" smtClean="0">
                <a:solidFill>
                  <a:schemeClr val="bg1"/>
                </a:solidFill>
              </a:rPr>
              <a:t>Copyright 2011. All rights reserved by National FFA Organization.</a:t>
            </a:r>
            <a:endParaRPr lang="en-US" sz="1200" dirty="0">
              <a:solidFill>
                <a:schemeClr val="bg1"/>
              </a:solidFill>
            </a:endParaRPr>
          </a:p>
        </p:txBody>
      </p:sp>
    </p:spTree>
    <p:extLst>
      <p:ext uri="{BB962C8B-B14F-4D97-AF65-F5344CB8AC3E}">
        <p14:creationId xmlns:p14="http://schemas.microsoft.com/office/powerpoint/2010/main" val="1571522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ffa.or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ffa.org/crm/alum/_layouts/Authenticate.aspx" TargetMode="External"/><Relationship Id="rId2" Type="http://schemas.openxmlformats.org/officeDocument/2006/relationships/hyperlink" Target="https://www.ffa.org/crm/nv/nv0029/_layouts/student/sae.aspx"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ffa.org/agcn/default.ht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vimeo.com/user11856842/review/43222824/351cf54632"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Career Network</a:t>
            </a:r>
            <a:endParaRPr lang="en-US" dirty="0"/>
          </a:p>
        </p:txBody>
      </p:sp>
    </p:spTree>
    <p:extLst>
      <p:ext uri="{BB962C8B-B14F-4D97-AF65-F5344CB8AC3E}">
        <p14:creationId xmlns:p14="http://schemas.microsoft.com/office/powerpoint/2010/main" val="976515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solidFill>
                  <a:schemeClr val="tx1"/>
                </a:solidFill>
              </a:rPr>
              <a:t>Students control SAE success</a:t>
            </a:r>
          </a:p>
          <a:p>
            <a:r>
              <a:rPr lang="en-US" sz="2400" dirty="0" smtClean="0">
                <a:solidFill>
                  <a:schemeClr val="tx1"/>
                </a:solidFill>
              </a:rPr>
              <a:t>Link to supporters in your area</a:t>
            </a:r>
          </a:p>
          <a:p>
            <a:r>
              <a:rPr lang="en-US" sz="2400" dirty="0" smtClean="0">
                <a:solidFill>
                  <a:schemeClr val="tx1"/>
                </a:solidFill>
              </a:rPr>
              <a:t>Understand the career goals of each student and develop classwork </a:t>
            </a:r>
          </a:p>
          <a:p>
            <a:r>
              <a:rPr lang="en-US" sz="2400" dirty="0" smtClean="0">
                <a:solidFill>
                  <a:schemeClr val="tx1"/>
                </a:solidFill>
              </a:rPr>
              <a:t>Receive notification of students progress</a:t>
            </a:r>
            <a:endParaRPr lang="en-US" sz="2400" dirty="0">
              <a:solidFill>
                <a:schemeClr val="tx1"/>
              </a:solidFill>
            </a:endParaRPr>
          </a:p>
        </p:txBody>
      </p:sp>
      <p:sp>
        <p:nvSpPr>
          <p:cNvPr id="3" name="Text Placeholder 2"/>
          <p:cNvSpPr>
            <a:spLocks noGrp="1"/>
          </p:cNvSpPr>
          <p:nvPr>
            <p:ph type="body" sz="half" idx="2"/>
          </p:nvPr>
        </p:nvSpPr>
        <p:spPr/>
        <p:txBody>
          <a:bodyPr/>
          <a:lstStyle/>
          <a:p>
            <a:r>
              <a:rPr lang="en-US" sz="2800" b="1" dirty="0" smtClean="0">
                <a:solidFill>
                  <a:schemeClr val="tx1"/>
                </a:solidFill>
              </a:rPr>
              <a:t>Planning</a:t>
            </a:r>
            <a:endParaRPr lang="en-US" sz="2800" b="1" dirty="0">
              <a:solidFill>
                <a:schemeClr val="tx1"/>
              </a:solidFill>
            </a:endParaRPr>
          </a:p>
        </p:txBody>
      </p:sp>
      <p:sp>
        <p:nvSpPr>
          <p:cNvPr id="4" name="Title 3"/>
          <p:cNvSpPr>
            <a:spLocks noGrp="1"/>
          </p:cNvSpPr>
          <p:nvPr>
            <p:ph type="title"/>
          </p:nvPr>
        </p:nvSpPr>
        <p:spPr/>
        <p:txBody>
          <a:bodyPr>
            <a:normAutofit/>
          </a:bodyPr>
          <a:lstStyle/>
          <a:p>
            <a:r>
              <a:rPr lang="en-US" dirty="0" smtClean="0"/>
              <a:t>Plan and Report on Program Success</a:t>
            </a:r>
            <a:endParaRPr lang="en-US" dirty="0"/>
          </a:p>
        </p:txBody>
      </p:sp>
    </p:spTree>
    <p:extLst>
      <p:ext uri="{BB962C8B-B14F-4D97-AF65-F5344CB8AC3E}">
        <p14:creationId xmlns:p14="http://schemas.microsoft.com/office/powerpoint/2010/main" val="2576397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solidFill>
                  <a:schemeClr val="tx1"/>
                </a:solidFill>
              </a:rPr>
              <a:t>Create reports on your students successes</a:t>
            </a:r>
          </a:p>
          <a:p>
            <a:r>
              <a:rPr lang="en-US" sz="2400" dirty="0" smtClean="0">
                <a:solidFill>
                  <a:schemeClr val="tx1"/>
                </a:solidFill>
              </a:rPr>
              <a:t>Future graduates – achievements</a:t>
            </a:r>
          </a:p>
          <a:p>
            <a:r>
              <a:rPr lang="en-US" sz="2400" dirty="0" smtClean="0">
                <a:solidFill>
                  <a:schemeClr val="tx1"/>
                </a:solidFill>
              </a:rPr>
              <a:t>How your program benefits your community</a:t>
            </a:r>
            <a:endParaRPr lang="en-US" sz="2400" dirty="0">
              <a:solidFill>
                <a:schemeClr val="tx1"/>
              </a:solidFill>
            </a:endParaRPr>
          </a:p>
        </p:txBody>
      </p:sp>
      <p:sp>
        <p:nvSpPr>
          <p:cNvPr id="3" name="Text Placeholder 2"/>
          <p:cNvSpPr>
            <a:spLocks noGrp="1"/>
          </p:cNvSpPr>
          <p:nvPr>
            <p:ph type="body" sz="half" idx="2"/>
          </p:nvPr>
        </p:nvSpPr>
        <p:spPr/>
        <p:txBody>
          <a:bodyPr/>
          <a:lstStyle/>
          <a:p>
            <a:r>
              <a:rPr lang="en-US" sz="2800" b="1" dirty="0" smtClean="0">
                <a:solidFill>
                  <a:schemeClr val="tx1"/>
                </a:solidFill>
              </a:rPr>
              <a:t>Reporting</a:t>
            </a:r>
            <a:endParaRPr lang="en-US" sz="2800" b="1" dirty="0">
              <a:solidFill>
                <a:schemeClr val="tx1"/>
              </a:solidFill>
            </a:endParaRPr>
          </a:p>
        </p:txBody>
      </p:sp>
      <p:sp>
        <p:nvSpPr>
          <p:cNvPr id="4" name="Title 3"/>
          <p:cNvSpPr>
            <a:spLocks noGrp="1"/>
          </p:cNvSpPr>
          <p:nvPr>
            <p:ph type="title"/>
          </p:nvPr>
        </p:nvSpPr>
        <p:spPr/>
        <p:txBody>
          <a:bodyPr>
            <a:normAutofit/>
          </a:bodyPr>
          <a:lstStyle/>
          <a:p>
            <a:r>
              <a:rPr lang="en-US" dirty="0" smtClean="0"/>
              <a:t>Plan and Report on Program Success</a:t>
            </a:r>
            <a:endParaRPr lang="en-US" dirty="0"/>
          </a:p>
        </p:txBody>
      </p:sp>
    </p:spTree>
    <p:extLst>
      <p:ext uri="{BB962C8B-B14F-4D97-AF65-F5344CB8AC3E}">
        <p14:creationId xmlns:p14="http://schemas.microsoft.com/office/powerpoint/2010/main" val="754479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457200" y="1905000"/>
            <a:ext cx="7772400" cy="4191000"/>
          </a:xfrm>
        </p:spPr>
        <p:txBody>
          <a:bodyPr/>
          <a:lstStyle/>
          <a:p>
            <a:r>
              <a:rPr lang="en-US" dirty="0"/>
              <a:t>the FFA Agricultural Career Network consists of </a:t>
            </a:r>
            <a:r>
              <a:rPr lang="en-US" dirty="0" smtClean="0"/>
              <a:t>portals:</a:t>
            </a:r>
          </a:p>
          <a:p>
            <a:pPr marL="233363" lvl="1"/>
            <a:r>
              <a:rPr lang="en-US" sz="2400" dirty="0" smtClean="0">
                <a:latin typeface="Constantia" pitchFamily="18" charset="0"/>
              </a:rPr>
              <a:t>Portals- specialized log-in access for each stakeholder group.</a:t>
            </a:r>
          </a:p>
          <a:p>
            <a:pPr marL="1257300" lvl="2" indent="-342900">
              <a:buFont typeface="Wingdings" pitchFamily="2" charset="2"/>
              <a:buChar char="§"/>
            </a:pPr>
            <a:r>
              <a:rPr lang="en-US" sz="2400" dirty="0" smtClean="0">
                <a:latin typeface="Constantia" pitchFamily="18" charset="0"/>
              </a:rPr>
              <a:t>Instructors</a:t>
            </a:r>
            <a:endParaRPr lang="en-US" sz="2400" dirty="0">
              <a:latin typeface="Constantia" pitchFamily="18" charset="0"/>
            </a:endParaRPr>
          </a:p>
          <a:p>
            <a:pPr marL="1257300" lvl="2" indent="-342900">
              <a:buFont typeface="Wingdings" pitchFamily="2" charset="2"/>
              <a:buChar char="§"/>
            </a:pPr>
            <a:r>
              <a:rPr lang="en-US" sz="2400" dirty="0" smtClean="0">
                <a:latin typeface="Constantia" pitchFamily="18" charset="0"/>
              </a:rPr>
              <a:t>Students</a:t>
            </a:r>
          </a:p>
          <a:p>
            <a:pPr marL="1714500" lvl="3" indent="-342900">
              <a:buFont typeface="Arial" pitchFamily="34" charset="0"/>
              <a:buChar char="•"/>
            </a:pPr>
            <a:r>
              <a:rPr lang="en-US" sz="2300" dirty="0" smtClean="0">
                <a:latin typeface="Constantia" pitchFamily="18" charset="0"/>
              </a:rPr>
              <a:t>FFA Members and </a:t>
            </a:r>
            <a:r>
              <a:rPr lang="en-US" sz="2400" dirty="0" smtClean="0">
                <a:latin typeface="Constantia" pitchFamily="18" charset="0"/>
              </a:rPr>
              <a:t>Ag Ed Students </a:t>
            </a:r>
          </a:p>
          <a:p>
            <a:pPr marL="1257300" lvl="2" indent="-342900">
              <a:buFont typeface="Wingdings" pitchFamily="2" charset="2"/>
              <a:buChar char="§"/>
            </a:pPr>
            <a:r>
              <a:rPr lang="en-US" sz="2400" dirty="0" smtClean="0">
                <a:latin typeface="Constantia" pitchFamily="18" charset="0"/>
              </a:rPr>
              <a:t>Parents/Community</a:t>
            </a:r>
            <a:endParaRPr lang="en-US" sz="2400" dirty="0">
              <a:latin typeface="Constantia" pitchFamily="18" charset="0"/>
            </a:endParaRPr>
          </a:p>
          <a:p>
            <a:pPr marL="1257300" lvl="2" indent="-342900">
              <a:buFont typeface="Wingdings" pitchFamily="2" charset="2"/>
              <a:buChar char="§"/>
            </a:pPr>
            <a:r>
              <a:rPr lang="en-US" sz="2400" dirty="0">
                <a:latin typeface="Constantia" pitchFamily="18" charset="0"/>
              </a:rPr>
              <a:t>State Leaders</a:t>
            </a:r>
          </a:p>
          <a:p>
            <a:pPr marL="1257300" lvl="2" indent="-342900">
              <a:buFont typeface="Wingdings" pitchFamily="2" charset="2"/>
              <a:buChar char="§"/>
            </a:pPr>
            <a:r>
              <a:rPr lang="en-US" sz="2400" dirty="0">
                <a:latin typeface="Constantia" pitchFamily="18" charset="0"/>
              </a:rPr>
              <a:t>Alumni</a:t>
            </a:r>
          </a:p>
          <a:p>
            <a:endParaRPr lang="en-US" dirty="0"/>
          </a:p>
        </p:txBody>
      </p:sp>
      <p:sp>
        <p:nvSpPr>
          <p:cNvPr id="2" name="Title 1"/>
          <p:cNvSpPr>
            <a:spLocks noGrp="1"/>
          </p:cNvSpPr>
          <p:nvPr>
            <p:ph type="title"/>
          </p:nvPr>
        </p:nvSpPr>
        <p:spPr/>
        <p:txBody>
          <a:bodyPr/>
          <a:lstStyle/>
          <a:p>
            <a:r>
              <a:rPr lang="en-US" dirty="0" smtClean="0">
                <a:latin typeface="Constantia" pitchFamily="18" charset="0"/>
              </a:rPr>
              <a:t>Who will have access?</a:t>
            </a:r>
            <a:endParaRPr lang="en-US" dirty="0">
              <a:latin typeface="Constantia" pitchFamily="18" charset="0"/>
            </a:endParaRPr>
          </a:p>
        </p:txBody>
      </p:sp>
      <p:sp>
        <p:nvSpPr>
          <p:cNvPr id="4" name="Content Placeholder 3"/>
          <p:cNvSpPr>
            <a:spLocks noGrp="1"/>
          </p:cNvSpPr>
          <p:nvPr>
            <p:ph idx="1"/>
          </p:nvPr>
        </p:nvSpPr>
        <p:spPr>
          <a:xfrm>
            <a:off x="8077200" y="2209800"/>
            <a:ext cx="609600" cy="3916363"/>
          </a:xfrm>
        </p:spPr>
        <p:txBody>
          <a:bodyPr/>
          <a:lstStyle/>
          <a:p>
            <a:endParaRPr lang="en-US" dirty="0"/>
          </a:p>
        </p:txBody>
      </p:sp>
    </p:spTree>
    <p:extLst>
      <p:ext uri="{BB962C8B-B14F-4D97-AF65-F5344CB8AC3E}">
        <p14:creationId xmlns:p14="http://schemas.microsoft.com/office/powerpoint/2010/main" val="3571207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latin typeface="Constantia" pitchFamily="18" charset="0"/>
              </a:rPr>
              <a:t>How do I access it?</a:t>
            </a:r>
            <a:endParaRPr lang="en-US" dirty="0">
              <a:latin typeface="Constantia" pitchFamily="18" charset="0"/>
            </a:endParaRPr>
          </a:p>
        </p:txBody>
      </p:sp>
      <p:grpSp>
        <p:nvGrpSpPr>
          <p:cNvPr id="25" name="Group 24"/>
          <p:cNvGrpSpPr/>
          <p:nvPr/>
        </p:nvGrpSpPr>
        <p:grpSpPr>
          <a:xfrm>
            <a:off x="325146" y="1684477"/>
            <a:ext cx="2622736" cy="1628212"/>
            <a:chOff x="0" y="1307421"/>
            <a:chExt cx="3237470" cy="1957658"/>
          </a:xfrm>
        </p:grpSpPr>
        <p:pic>
          <p:nvPicPr>
            <p:cNvPr id="26" name="Picture 25" descr="PeopleSoft.gif"/>
            <p:cNvPicPr>
              <a:picLocks noChangeAspect="1"/>
            </p:cNvPicPr>
            <p:nvPr/>
          </p:nvPicPr>
          <p:blipFill>
            <a:blip cstate="screen"/>
            <a:stretch>
              <a:fillRect/>
            </a:stretch>
          </p:blipFill>
          <p:spPr>
            <a:xfrm>
              <a:off x="0" y="1307421"/>
              <a:ext cx="3237470" cy="1957658"/>
            </a:xfrm>
            <a:prstGeom prst="rect">
              <a:avLst/>
            </a:prstGeom>
          </p:spPr>
        </p:pic>
        <p:sp>
          <p:nvSpPr>
            <p:cNvPr id="27" name="TextBox 26"/>
            <p:cNvSpPr txBox="1"/>
            <p:nvPr/>
          </p:nvSpPr>
          <p:spPr>
            <a:xfrm>
              <a:off x="926762" y="1309811"/>
              <a:ext cx="1201163" cy="369332"/>
            </a:xfrm>
            <a:prstGeom prst="rect">
              <a:avLst/>
            </a:prstGeom>
            <a:noFill/>
          </p:spPr>
          <p:txBody>
            <a:bodyPr wrap="none" rtlCol="0">
              <a:spAutoFit/>
            </a:bodyPr>
            <a:lstStyle/>
            <a:p>
              <a:r>
                <a:rPr lang="en-US" dirty="0" smtClean="0"/>
                <a:t>PeopleSoft</a:t>
              </a:r>
              <a:endParaRPr lang="en-US" dirty="0"/>
            </a:p>
          </p:txBody>
        </p:sp>
      </p:grpSp>
      <p:grpSp>
        <p:nvGrpSpPr>
          <p:cNvPr id="28" name="Group 27"/>
          <p:cNvGrpSpPr/>
          <p:nvPr/>
        </p:nvGrpSpPr>
        <p:grpSpPr>
          <a:xfrm>
            <a:off x="1893827" y="2006863"/>
            <a:ext cx="2440160" cy="1495230"/>
            <a:chOff x="864972" y="1742301"/>
            <a:chExt cx="3249827" cy="1939654"/>
          </a:xfrm>
        </p:grpSpPr>
        <p:pic>
          <p:nvPicPr>
            <p:cNvPr id="29" name="Picture 28" descr="penpaper.jpg"/>
            <p:cNvPicPr>
              <a:picLocks noChangeAspect="1"/>
            </p:cNvPicPr>
            <p:nvPr/>
          </p:nvPicPr>
          <p:blipFill>
            <a:blip cstate="screen"/>
            <a:srcRect/>
            <a:stretch>
              <a:fillRect/>
            </a:stretch>
          </p:blipFill>
          <p:spPr>
            <a:xfrm>
              <a:off x="864972" y="1742301"/>
              <a:ext cx="3249827" cy="1939654"/>
            </a:xfrm>
            <a:prstGeom prst="rect">
              <a:avLst/>
            </a:prstGeom>
          </p:spPr>
        </p:pic>
        <p:sp>
          <p:nvSpPr>
            <p:cNvPr id="30" name="TextBox 29"/>
            <p:cNvSpPr txBox="1"/>
            <p:nvPr/>
          </p:nvSpPr>
          <p:spPr>
            <a:xfrm>
              <a:off x="3336329" y="3188043"/>
              <a:ext cx="726353" cy="369332"/>
            </a:xfrm>
            <a:prstGeom prst="rect">
              <a:avLst/>
            </a:prstGeom>
            <a:noFill/>
          </p:spPr>
          <p:txBody>
            <a:bodyPr wrap="none" rtlCol="0">
              <a:spAutoFit/>
            </a:bodyPr>
            <a:lstStyle/>
            <a:p>
              <a:r>
                <a:rPr lang="en-US" dirty="0" smtClean="0"/>
                <a:t>Paper</a:t>
              </a:r>
              <a:endParaRPr lang="en-US" dirty="0"/>
            </a:p>
          </p:txBody>
        </p:sp>
      </p:grpSp>
      <p:grpSp>
        <p:nvGrpSpPr>
          <p:cNvPr id="31" name="Group 30"/>
          <p:cNvGrpSpPr/>
          <p:nvPr/>
        </p:nvGrpSpPr>
        <p:grpSpPr>
          <a:xfrm>
            <a:off x="1049524" y="2855103"/>
            <a:ext cx="2559460" cy="1588932"/>
            <a:chOff x="0" y="2664772"/>
            <a:chExt cx="3248399" cy="1964268"/>
          </a:xfrm>
        </p:grpSpPr>
        <p:pic>
          <p:nvPicPr>
            <p:cNvPr id="32" name="Picture 31" descr="agfairapp.gif"/>
            <p:cNvPicPr>
              <a:picLocks noChangeAspect="1"/>
            </p:cNvPicPr>
            <p:nvPr/>
          </p:nvPicPr>
          <p:blipFill>
            <a:blip cstate="screen"/>
            <a:stretch>
              <a:fillRect/>
            </a:stretch>
          </p:blipFill>
          <p:spPr>
            <a:xfrm>
              <a:off x="0" y="2664772"/>
              <a:ext cx="3248399" cy="1964268"/>
            </a:xfrm>
            <a:prstGeom prst="rect">
              <a:avLst/>
            </a:prstGeom>
          </p:spPr>
        </p:pic>
        <p:sp>
          <p:nvSpPr>
            <p:cNvPr id="33" name="TextBox 32"/>
            <p:cNvSpPr txBox="1"/>
            <p:nvPr/>
          </p:nvSpPr>
          <p:spPr>
            <a:xfrm>
              <a:off x="232803" y="2719002"/>
              <a:ext cx="2622449" cy="369332"/>
            </a:xfrm>
            <a:prstGeom prst="rect">
              <a:avLst/>
            </a:prstGeom>
            <a:noFill/>
          </p:spPr>
          <p:txBody>
            <a:bodyPr wrap="none" rtlCol="0">
              <a:spAutoFit/>
            </a:bodyPr>
            <a:lstStyle/>
            <a:p>
              <a:r>
                <a:rPr lang="en-US" dirty="0" smtClean="0"/>
                <a:t>Microsoft Excel Templates</a:t>
              </a:r>
              <a:endParaRPr lang="en-US" dirty="0"/>
            </a:p>
          </p:txBody>
        </p:sp>
      </p:grpSp>
      <p:grpSp>
        <p:nvGrpSpPr>
          <p:cNvPr id="34" name="Group 33"/>
          <p:cNvGrpSpPr/>
          <p:nvPr/>
        </p:nvGrpSpPr>
        <p:grpSpPr>
          <a:xfrm>
            <a:off x="1723075" y="3571424"/>
            <a:ext cx="2449614" cy="1520736"/>
            <a:chOff x="891275" y="3791890"/>
            <a:chExt cx="3206187" cy="1938741"/>
          </a:xfrm>
        </p:grpSpPr>
        <p:pic>
          <p:nvPicPr>
            <p:cNvPr id="35" name="Picture 34" descr="shop.gif"/>
            <p:cNvPicPr>
              <a:picLocks noChangeAspect="1"/>
            </p:cNvPicPr>
            <p:nvPr/>
          </p:nvPicPr>
          <p:blipFill>
            <a:blip cstate="screen"/>
            <a:stretch>
              <a:fillRect/>
            </a:stretch>
          </p:blipFill>
          <p:spPr>
            <a:xfrm>
              <a:off x="891275" y="3791890"/>
              <a:ext cx="3206187" cy="1938741"/>
            </a:xfrm>
            <a:prstGeom prst="rect">
              <a:avLst/>
            </a:prstGeom>
          </p:spPr>
        </p:pic>
        <p:sp>
          <p:nvSpPr>
            <p:cNvPr id="36" name="TextBox 35"/>
            <p:cNvSpPr txBox="1"/>
            <p:nvPr/>
          </p:nvSpPr>
          <p:spPr>
            <a:xfrm>
              <a:off x="1518458" y="3806121"/>
              <a:ext cx="1700145" cy="369332"/>
            </a:xfrm>
            <a:prstGeom prst="rect">
              <a:avLst/>
            </a:prstGeom>
            <a:noFill/>
          </p:spPr>
          <p:txBody>
            <a:bodyPr wrap="none" rtlCol="0">
              <a:spAutoFit/>
            </a:bodyPr>
            <a:lstStyle/>
            <a:p>
              <a:r>
                <a:rPr lang="en-US" dirty="0" smtClean="0"/>
                <a:t>Third Party Sites</a:t>
              </a:r>
              <a:endParaRPr lang="en-US" dirty="0"/>
            </a:p>
          </p:txBody>
        </p:sp>
      </p:grpSp>
      <p:grpSp>
        <p:nvGrpSpPr>
          <p:cNvPr id="37" name="Group 36"/>
          <p:cNvGrpSpPr/>
          <p:nvPr/>
        </p:nvGrpSpPr>
        <p:grpSpPr>
          <a:xfrm>
            <a:off x="442192" y="4436984"/>
            <a:ext cx="2533058" cy="1572540"/>
            <a:chOff x="0" y="4238367"/>
            <a:chExt cx="3233510" cy="1955263"/>
          </a:xfrm>
        </p:grpSpPr>
        <p:pic>
          <p:nvPicPr>
            <p:cNvPr id="38" name="Picture 37" descr="PDF.gif"/>
            <p:cNvPicPr>
              <a:picLocks noChangeAspect="1"/>
            </p:cNvPicPr>
            <p:nvPr/>
          </p:nvPicPr>
          <p:blipFill>
            <a:blip cstate="screen"/>
            <a:stretch>
              <a:fillRect/>
            </a:stretch>
          </p:blipFill>
          <p:spPr>
            <a:xfrm>
              <a:off x="0" y="4238367"/>
              <a:ext cx="3233510" cy="1955263"/>
            </a:xfrm>
            <a:prstGeom prst="rect">
              <a:avLst/>
            </a:prstGeom>
          </p:spPr>
        </p:pic>
        <p:sp>
          <p:nvSpPr>
            <p:cNvPr id="39" name="TextBox 38"/>
            <p:cNvSpPr txBox="1"/>
            <p:nvPr/>
          </p:nvSpPr>
          <p:spPr>
            <a:xfrm>
              <a:off x="951470" y="4448432"/>
              <a:ext cx="1269899" cy="369332"/>
            </a:xfrm>
            <a:prstGeom prst="rect">
              <a:avLst/>
            </a:prstGeom>
            <a:noFill/>
          </p:spPr>
          <p:txBody>
            <a:bodyPr wrap="none" rtlCol="0">
              <a:spAutoFit/>
            </a:bodyPr>
            <a:lstStyle/>
            <a:p>
              <a:r>
                <a:rPr lang="en-US" dirty="0" err="1" smtClean="0"/>
                <a:t>Fillable</a:t>
              </a:r>
              <a:r>
                <a:rPr lang="en-US" dirty="0" smtClean="0"/>
                <a:t> PDF</a:t>
              </a:r>
              <a:endParaRPr lang="en-US" dirty="0"/>
            </a:p>
          </p:txBody>
        </p:sp>
      </p:grpSp>
      <p:grpSp>
        <p:nvGrpSpPr>
          <p:cNvPr id="40" name="Group 39"/>
          <p:cNvGrpSpPr/>
          <p:nvPr/>
        </p:nvGrpSpPr>
        <p:grpSpPr>
          <a:xfrm>
            <a:off x="1276784" y="4922070"/>
            <a:ext cx="2472682" cy="1535060"/>
            <a:chOff x="-12357" y="4392842"/>
            <a:chExt cx="3206187" cy="1938742"/>
          </a:xfrm>
        </p:grpSpPr>
        <p:pic>
          <p:nvPicPr>
            <p:cNvPr id="41" name="Picture 40" descr="ffaorg.gif"/>
            <p:cNvPicPr>
              <a:picLocks noChangeAspect="1"/>
            </p:cNvPicPr>
            <p:nvPr/>
          </p:nvPicPr>
          <p:blipFill>
            <a:blip r:embed="rId3" cstate="screen"/>
            <a:stretch>
              <a:fillRect/>
            </a:stretch>
          </p:blipFill>
          <p:spPr>
            <a:xfrm>
              <a:off x="-12357" y="4392842"/>
              <a:ext cx="3206187" cy="1938742"/>
            </a:xfrm>
            <a:prstGeom prst="rect">
              <a:avLst/>
            </a:prstGeom>
          </p:spPr>
        </p:pic>
        <p:sp>
          <p:nvSpPr>
            <p:cNvPr id="42" name="TextBox 41"/>
            <p:cNvSpPr txBox="1"/>
            <p:nvPr/>
          </p:nvSpPr>
          <p:spPr>
            <a:xfrm>
              <a:off x="127964" y="4413080"/>
              <a:ext cx="2869760" cy="369332"/>
            </a:xfrm>
            <a:prstGeom prst="rect">
              <a:avLst/>
            </a:prstGeom>
            <a:noFill/>
          </p:spPr>
          <p:txBody>
            <a:bodyPr wrap="none" rtlCol="0">
              <a:spAutoFit/>
            </a:bodyPr>
            <a:lstStyle/>
            <a:p>
              <a:r>
                <a:rPr lang="en-US" dirty="0" smtClean="0"/>
                <a:t>ffa.org and Web applications</a:t>
              </a:r>
              <a:endParaRPr lang="en-US" dirty="0"/>
            </a:p>
          </p:txBody>
        </p:sp>
      </p:grpSp>
      <p:grpSp>
        <p:nvGrpSpPr>
          <p:cNvPr id="43" name="Group 42"/>
          <p:cNvGrpSpPr/>
          <p:nvPr/>
        </p:nvGrpSpPr>
        <p:grpSpPr>
          <a:xfrm>
            <a:off x="5844051" y="2272871"/>
            <a:ext cx="2277484" cy="3665200"/>
            <a:chOff x="3657600" y="1260390"/>
            <a:chExt cx="2594919" cy="4067621"/>
          </a:xfrm>
        </p:grpSpPr>
        <p:pic>
          <p:nvPicPr>
            <p:cNvPr id="44" name="Picture 2" descr="C:\Documents and Settings\adams\Local Settings\Temporary Internet Files\Content.IE5\E0695E8W\MCj04238280000[1].wmf"/>
            <p:cNvPicPr>
              <a:picLocks noChangeAspect="1" noChangeArrowheads="1"/>
            </p:cNvPicPr>
            <p:nvPr/>
          </p:nvPicPr>
          <p:blipFill>
            <a:blip r:embed="rId4" cstate="screen"/>
            <a:srcRect/>
            <a:stretch>
              <a:fillRect/>
            </a:stretch>
          </p:blipFill>
          <p:spPr bwMode="auto">
            <a:xfrm>
              <a:off x="3943350" y="3334111"/>
              <a:ext cx="1257300" cy="1993900"/>
            </a:xfrm>
            <a:prstGeom prst="rect">
              <a:avLst/>
            </a:prstGeom>
            <a:noFill/>
          </p:spPr>
        </p:pic>
        <p:sp>
          <p:nvSpPr>
            <p:cNvPr id="45" name="Cloud Callout 44"/>
            <p:cNvSpPr/>
            <p:nvPr/>
          </p:nvSpPr>
          <p:spPr>
            <a:xfrm>
              <a:off x="3657600" y="1260390"/>
              <a:ext cx="2594919" cy="153223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onstantia" pitchFamily="18" charset="0"/>
                </a:rPr>
                <a:t>Now, where do I go and how do I submit this to National? </a:t>
              </a:r>
              <a:endParaRPr lang="en-US" sz="1400" dirty="0">
                <a:latin typeface="Constantia" pitchFamily="18" charset="0"/>
              </a:endParaRPr>
            </a:p>
          </p:txBody>
        </p:sp>
      </p:grpSp>
    </p:spTree>
    <p:extLst>
      <p:ext uri="{BB962C8B-B14F-4D97-AF65-F5344CB8AC3E}">
        <p14:creationId xmlns:p14="http://schemas.microsoft.com/office/powerpoint/2010/main" val="284557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out)">
                                      <p:cBhvr>
                                        <p:cTn id="7" dur="500"/>
                                        <p:tgtEl>
                                          <p:spTgt spid="25"/>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ox(out)">
                                      <p:cBhvr>
                                        <p:cTn id="11" dur="500"/>
                                        <p:tgtEl>
                                          <p:spTgt spid="28"/>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ox(out)">
                                      <p:cBhvr>
                                        <p:cTn id="15" dur="500"/>
                                        <p:tgtEl>
                                          <p:spTgt spid="31"/>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ox(out)">
                                      <p:cBhvr>
                                        <p:cTn id="19" dur="500"/>
                                        <p:tgtEl>
                                          <p:spTgt spid="34"/>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ox(out)">
                                      <p:cBhvr>
                                        <p:cTn id="23" dur="500"/>
                                        <p:tgtEl>
                                          <p:spTgt spid="37"/>
                                        </p:tgtEl>
                                      </p:cBhvr>
                                    </p:animEffect>
                                  </p:childTnLst>
                                </p:cTn>
                              </p:par>
                            </p:childTnLst>
                          </p:cTn>
                        </p:par>
                        <p:par>
                          <p:cTn id="24" fill="hold">
                            <p:stCondLst>
                              <p:cond delay="2500"/>
                            </p:stCondLst>
                            <p:childTnLst>
                              <p:par>
                                <p:cTn id="25" presetID="4" presetClass="entr" presetSubtype="32"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ox(out)">
                                      <p:cBhvr>
                                        <p:cTn id="27" dur="500"/>
                                        <p:tgtEl>
                                          <p:spTgt spid="40"/>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dissolve">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onstantia" pitchFamily="18" charset="0"/>
              </a:rPr>
              <a:t>Ag CN provides single sign-in</a:t>
            </a:r>
            <a:endParaRPr lang="en-US" dirty="0">
              <a:latin typeface="Constantia" pitchFamily="18" charset="0"/>
            </a:endParaRPr>
          </a:p>
        </p:txBody>
      </p:sp>
      <p:sp>
        <p:nvSpPr>
          <p:cNvPr id="2" name="Content Placeholder 1"/>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81000" y="2035629"/>
            <a:ext cx="8299287" cy="438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819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3261064" cy="3962400"/>
          </a:xfrm>
        </p:spPr>
        <p:txBody>
          <a:bodyPr/>
          <a:lstStyle/>
          <a:p>
            <a:pPr marL="514350" indent="-514350">
              <a:buAutoNum type="arabicPeriod"/>
            </a:pPr>
            <a:r>
              <a:rPr lang="en-US" sz="2000" dirty="0" smtClean="0">
                <a:solidFill>
                  <a:schemeClr val="tx1"/>
                </a:solidFill>
                <a:latin typeface="Constantia" pitchFamily="18" charset="0"/>
              </a:rPr>
              <a:t>Contact your state staff for credentials – Username and Password</a:t>
            </a:r>
          </a:p>
          <a:p>
            <a:pPr marL="514350" indent="-514350">
              <a:buAutoNum type="arabicPeriod"/>
            </a:pPr>
            <a:r>
              <a:rPr lang="en-US" sz="2000" dirty="0" smtClean="0">
                <a:solidFill>
                  <a:schemeClr val="tx1"/>
                </a:solidFill>
                <a:latin typeface="Constantia" pitchFamily="18" charset="0"/>
              </a:rPr>
              <a:t>Go to </a:t>
            </a:r>
            <a:r>
              <a:rPr lang="en-US" sz="2000" dirty="0">
                <a:solidFill>
                  <a:schemeClr val="tx1"/>
                </a:solidFill>
                <a:latin typeface="Constantia" pitchFamily="18" charset="0"/>
                <a:hlinkClick r:id="rId3"/>
              </a:rPr>
              <a:t>https://</a:t>
            </a:r>
            <a:r>
              <a:rPr lang="en-US" sz="2000" dirty="0" smtClean="0">
                <a:solidFill>
                  <a:schemeClr val="tx1"/>
                </a:solidFill>
                <a:latin typeface="Constantia" pitchFamily="18" charset="0"/>
                <a:hlinkClick r:id="rId3"/>
              </a:rPr>
              <a:t>www.ffa.org</a:t>
            </a:r>
            <a:endParaRPr lang="en-US" sz="2000" dirty="0" smtClean="0">
              <a:solidFill>
                <a:schemeClr val="tx1"/>
              </a:solidFill>
              <a:latin typeface="Constantia" pitchFamily="18" charset="0"/>
            </a:endParaRPr>
          </a:p>
          <a:p>
            <a:pPr marL="514350" indent="-514350">
              <a:buAutoNum type="arabicPeriod"/>
            </a:pPr>
            <a:r>
              <a:rPr lang="en-US" sz="2000" dirty="0" smtClean="0">
                <a:solidFill>
                  <a:schemeClr val="tx1"/>
                </a:solidFill>
                <a:latin typeface="Constantia" pitchFamily="18" charset="0"/>
              </a:rPr>
              <a:t>Upper left-hand corner click on </a:t>
            </a:r>
            <a:r>
              <a:rPr lang="en-US" sz="2000" dirty="0" smtClean="0">
                <a:solidFill>
                  <a:srgbClr val="FF0000"/>
                </a:solidFill>
                <a:latin typeface="Constantia" pitchFamily="18" charset="0"/>
              </a:rPr>
              <a:t>My Ag CN</a:t>
            </a:r>
            <a:r>
              <a:rPr lang="en-US" sz="2000" dirty="0" smtClean="0">
                <a:solidFill>
                  <a:schemeClr val="tx1"/>
                </a:solidFill>
                <a:latin typeface="Constantia" pitchFamily="18" charset="0"/>
              </a:rPr>
              <a:t>  or select Sign In</a:t>
            </a:r>
            <a:endParaRPr lang="en-US" sz="2000" dirty="0">
              <a:solidFill>
                <a:schemeClr val="tx1"/>
              </a:solidFill>
              <a:latin typeface="Constantia" pitchFamily="18" charset="0"/>
            </a:endParaRPr>
          </a:p>
          <a:p>
            <a:pPr marL="514350" indent="-514350">
              <a:buFont typeface="+mj-lt"/>
              <a:buAutoNum type="arabicPeriod"/>
            </a:pPr>
            <a:endParaRPr lang="en-US" sz="2000" dirty="0">
              <a:solidFill>
                <a:schemeClr val="tx1"/>
              </a:solidFill>
            </a:endParaRPr>
          </a:p>
        </p:txBody>
      </p:sp>
      <p:sp>
        <p:nvSpPr>
          <p:cNvPr id="3" name="Title 2"/>
          <p:cNvSpPr>
            <a:spLocks noGrp="1"/>
          </p:cNvSpPr>
          <p:nvPr>
            <p:ph type="title"/>
          </p:nvPr>
        </p:nvSpPr>
        <p:spPr/>
        <p:txBody>
          <a:bodyPr/>
          <a:lstStyle/>
          <a:p>
            <a:r>
              <a:rPr lang="en-US" dirty="0" smtClean="0">
                <a:latin typeface="Constantia" pitchFamily="18" charset="0"/>
              </a:rPr>
              <a:t>Log-in</a:t>
            </a:r>
            <a:endParaRPr lang="en-US" dirty="0">
              <a:latin typeface="Constantia" pitchFamily="18" charset="0"/>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38600" y="2667001"/>
            <a:ext cx="493082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6479357" y="2765612"/>
            <a:ext cx="381000" cy="2285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505200" y="3886201"/>
            <a:ext cx="381000" cy="2285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524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3733800" cy="3962400"/>
          </a:xfrm>
        </p:spPr>
        <p:txBody>
          <a:bodyPr/>
          <a:lstStyle/>
          <a:p>
            <a:r>
              <a:rPr lang="en-US" sz="2400" dirty="0" smtClean="0">
                <a:solidFill>
                  <a:schemeClr val="tx1"/>
                </a:solidFill>
              </a:rPr>
              <a:t>Select Switch to Clipboard</a:t>
            </a:r>
          </a:p>
          <a:p>
            <a:r>
              <a:rPr lang="en-US" sz="2400" dirty="0" smtClean="0">
                <a:solidFill>
                  <a:schemeClr val="tx1"/>
                </a:solidFill>
              </a:rPr>
              <a:t>Click on Import From AET</a:t>
            </a:r>
          </a:p>
          <a:p>
            <a:r>
              <a:rPr lang="en-US" sz="2400" dirty="0" smtClean="0">
                <a:solidFill>
                  <a:schemeClr val="tx1"/>
                </a:solidFill>
              </a:rPr>
              <a:t>These systems “talk” with each other</a:t>
            </a:r>
          </a:p>
          <a:p>
            <a:r>
              <a:rPr lang="en-US" sz="2400" dirty="0" smtClean="0">
                <a:solidFill>
                  <a:schemeClr val="tx1"/>
                </a:solidFill>
              </a:rPr>
              <a:t>Proceed and enter your information in either system.</a:t>
            </a:r>
            <a:endParaRPr lang="en-US" sz="2400" dirty="0">
              <a:solidFill>
                <a:schemeClr val="tx1"/>
              </a:solidFill>
            </a:endParaRPr>
          </a:p>
        </p:txBody>
      </p:sp>
      <p:sp>
        <p:nvSpPr>
          <p:cNvPr id="3" name="Title 2"/>
          <p:cNvSpPr>
            <a:spLocks noGrp="1"/>
          </p:cNvSpPr>
          <p:nvPr>
            <p:ph type="title"/>
          </p:nvPr>
        </p:nvSpPr>
        <p:spPr/>
        <p:txBody>
          <a:bodyPr/>
          <a:lstStyle/>
          <a:p>
            <a:r>
              <a:rPr lang="en-US" dirty="0">
                <a:latin typeface="Constantia" pitchFamily="18" charset="0"/>
              </a:rPr>
              <a:t>Enter </a:t>
            </a:r>
            <a:r>
              <a:rPr lang="en-US" dirty="0" smtClean="0">
                <a:latin typeface="Constantia" pitchFamily="18" charset="0"/>
              </a:rPr>
              <a:t>Membership – AET Users</a:t>
            </a:r>
            <a:endParaRPr lang="en-US" dirty="0">
              <a:latin typeface="Constantia" pitchFamily="18" charset="0"/>
            </a:endParaRP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18675" y="2590800"/>
            <a:ext cx="4830049"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a:off x="7162800" y="2819400"/>
            <a:ext cx="304800" cy="914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251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057400"/>
            <a:ext cx="9220200" cy="1905000"/>
          </a:xfrm>
        </p:spPr>
        <p:txBody>
          <a:bodyPr/>
          <a:lstStyle/>
          <a:p>
            <a:r>
              <a:rPr lang="en-US" sz="2400" dirty="0" smtClean="0">
                <a:solidFill>
                  <a:schemeClr val="tx1"/>
                </a:solidFill>
              </a:rPr>
              <a:t>Will invite students to log-in to their own portal on Ag CN.</a:t>
            </a:r>
          </a:p>
          <a:p>
            <a:r>
              <a:rPr lang="en-US" sz="2400" dirty="0" smtClean="0">
                <a:solidFill>
                  <a:schemeClr val="tx1"/>
                </a:solidFill>
              </a:rPr>
              <a:t>Invitations will include individual credentials for each student.</a:t>
            </a:r>
          </a:p>
          <a:p>
            <a:r>
              <a:rPr lang="en-US" sz="2400" dirty="0" smtClean="0">
                <a:solidFill>
                  <a:schemeClr val="tx1"/>
                </a:solidFill>
              </a:rPr>
              <a:t>Once inside Ag CN the student will be asked to choose a user name and secure password</a:t>
            </a:r>
            <a:endParaRPr lang="en-US" sz="2400" dirty="0">
              <a:solidFill>
                <a:schemeClr val="tx1"/>
              </a:solidFill>
            </a:endParaRPr>
          </a:p>
        </p:txBody>
      </p:sp>
      <p:sp>
        <p:nvSpPr>
          <p:cNvPr id="3" name="Title 2"/>
          <p:cNvSpPr>
            <a:spLocks noGrp="1"/>
          </p:cNvSpPr>
          <p:nvPr>
            <p:ph type="title"/>
          </p:nvPr>
        </p:nvSpPr>
        <p:spPr/>
        <p:txBody>
          <a:bodyPr/>
          <a:lstStyle/>
          <a:p>
            <a:r>
              <a:rPr lang="en-US" dirty="0"/>
              <a:t>Student Invitation to join </a:t>
            </a:r>
            <a:r>
              <a:rPr lang="en-US" dirty="0" smtClean="0"/>
              <a:t>Ag CN</a:t>
            </a:r>
            <a:endParaRPr lang="en-US" dirty="0">
              <a:latin typeface="Constantia" pitchFamily="18"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57400" y="3860162"/>
            <a:ext cx="5406816" cy="2467604"/>
          </a:xfrm>
          <a:prstGeom prst="rect">
            <a:avLst/>
          </a:prstGeom>
        </p:spPr>
      </p:pic>
    </p:spTree>
    <p:extLst>
      <p:ext uri="{BB962C8B-B14F-4D97-AF65-F5344CB8AC3E}">
        <p14:creationId xmlns:p14="http://schemas.microsoft.com/office/powerpoint/2010/main" val="1779313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solidFill>
                  <a:schemeClr val="tx1"/>
                </a:solidFill>
              </a:rPr>
              <a:t>SAE - </a:t>
            </a:r>
            <a:r>
              <a:rPr lang="en-US" sz="2800" u="sng" dirty="0">
                <a:hlinkClick r:id="rId2"/>
              </a:rPr>
              <a:t>https://www.ffa.org/crm/nv/nv0029/_</a:t>
            </a:r>
            <a:r>
              <a:rPr lang="en-US" sz="2800" u="sng" dirty="0" smtClean="0">
                <a:hlinkClick r:id="rId2"/>
              </a:rPr>
              <a:t>layouts/student/sae.aspx</a:t>
            </a:r>
            <a:endParaRPr lang="en-US" sz="2800" u="sng" dirty="0" smtClean="0"/>
          </a:p>
          <a:p>
            <a:r>
              <a:rPr lang="en-US" sz="2800" dirty="0">
                <a:solidFill>
                  <a:schemeClr val="tx1"/>
                </a:solidFill>
              </a:rPr>
              <a:t>Alumni - </a:t>
            </a:r>
            <a:r>
              <a:rPr lang="en-US" sz="2800" u="sng" dirty="0">
                <a:hlinkClick r:id="rId3"/>
              </a:rPr>
              <a:t>https://www.ffa.org/crm/alum/_layouts/Authenticate.aspx</a:t>
            </a:r>
            <a:r>
              <a:rPr lang="en-US" sz="2800" dirty="0"/>
              <a:t> </a:t>
            </a:r>
          </a:p>
          <a:p>
            <a:r>
              <a:rPr lang="en-US" sz="2800" dirty="0" smtClean="0">
                <a:solidFill>
                  <a:schemeClr val="tx1"/>
                </a:solidFill>
              </a:rPr>
              <a:t>Community and Parent Portals</a:t>
            </a:r>
            <a:endParaRPr lang="en-US" sz="2800" dirty="0">
              <a:solidFill>
                <a:schemeClr val="tx1"/>
              </a:solidFill>
            </a:endParaRPr>
          </a:p>
          <a:p>
            <a:endParaRPr lang="en-US" dirty="0"/>
          </a:p>
        </p:txBody>
      </p:sp>
      <p:sp>
        <p:nvSpPr>
          <p:cNvPr id="3" name="Title 2"/>
          <p:cNvSpPr>
            <a:spLocks noGrp="1"/>
          </p:cNvSpPr>
          <p:nvPr>
            <p:ph type="title"/>
          </p:nvPr>
        </p:nvSpPr>
        <p:spPr/>
        <p:txBody>
          <a:bodyPr/>
          <a:lstStyle/>
          <a:p>
            <a:r>
              <a:rPr lang="en-US" dirty="0" smtClean="0"/>
              <a:t>New Features for Fall 2012</a:t>
            </a:r>
            <a:endParaRPr lang="en-US" dirty="0"/>
          </a:p>
        </p:txBody>
      </p:sp>
    </p:spTree>
    <p:extLst>
      <p:ext uri="{BB962C8B-B14F-4D97-AF65-F5344CB8AC3E}">
        <p14:creationId xmlns:p14="http://schemas.microsoft.com/office/powerpoint/2010/main" val="1684141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solidFill>
                  <a:prstClr val="black"/>
                </a:solidFill>
              </a:rPr>
              <a:t>Shop FFA / PeopleSoft </a:t>
            </a:r>
          </a:p>
          <a:p>
            <a:pPr lvl="0"/>
            <a:r>
              <a:rPr lang="en-US" sz="2800" dirty="0">
                <a:solidFill>
                  <a:prstClr val="black"/>
                </a:solidFill>
              </a:rPr>
              <a:t>Integration of existing external application</a:t>
            </a:r>
          </a:p>
          <a:p>
            <a:pPr lvl="1">
              <a:buFont typeface="Wingdings" pitchFamily="2" charset="2"/>
              <a:buChar char="Ø"/>
            </a:pPr>
            <a:r>
              <a:rPr lang="en-US" sz="2000" dirty="0">
                <a:solidFill>
                  <a:prstClr val="black"/>
                </a:solidFill>
              </a:rPr>
              <a:t>Scholarship</a:t>
            </a:r>
          </a:p>
          <a:p>
            <a:pPr lvl="1">
              <a:buFont typeface="Wingdings" pitchFamily="2" charset="2"/>
              <a:buChar char="Ø"/>
            </a:pPr>
            <a:r>
              <a:rPr lang="en-US" sz="2000" dirty="0">
                <a:solidFill>
                  <a:prstClr val="black"/>
                </a:solidFill>
              </a:rPr>
              <a:t>CDE Registration</a:t>
            </a:r>
          </a:p>
          <a:p>
            <a:pPr lvl="1">
              <a:buFont typeface="Wingdings" pitchFamily="2" charset="2"/>
              <a:buChar char="Ø"/>
            </a:pPr>
            <a:r>
              <a:rPr lang="en-US" sz="2000" dirty="0">
                <a:solidFill>
                  <a:prstClr val="black"/>
                </a:solidFill>
              </a:rPr>
              <a:t>Convention Registration</a:t>
            </a:r>
          </a:p>
          <a:p>
            <a:pPr lvl="1">
              <a:buFont typeface="Wingdings" pitchFamily="2" charset="2"/>
              <a:buChar char="Ø"/>
            </a:pPr>
            <a:r>
              <a:rPr lang="en-US" sz="2000" dirty="0">
                <a:solidFill>
                  <a:prstClr val="black"/>
                </a:solidFill>
              </a:rPr>
              <a:t>Grant Management / SAE Grants</a:t>
            </a:r>
          </a:p>
          <a:p>
            <a:pPr lvl="1">
              <a:buFont typeface="Wingdings" pitchFamily="2" charset="2"/>
              <a:buChar char="Ø"/>
            </a:pPr>
            <a:r>
              <a:rPr lang="en-US" sz="2000" dirty="0">
                <a:solidFill>
                  <a:prstClr val="black"/>
                </a:solidFill>
              </a:rPr>
              <a:t>Degree / Proficiency Applications</a:t>
            </a:r>
          </a:p>
          <a:p>
            <a:endParaRPr lang="en-US" dirty="0"/>
          </a:p>
        </p:txBody>
      </p:sp>
      <p:sp>
        <p:nvSpPr>
          <p:cNvPr id="3" name="Title 2"/>
          <p:cNvSpPr>
            <a:spLocks noGrp="1"/>
          </p:cNvSpPr>
          <p:nvPr>
            <p:ph type="title"/>
          </p:nvPr>
        </p:nvSpPr>
        <p:spPr/>
        <p:txBody>
          <a:bodyPr/>
          <a:lstStyle/>
          <a:p>
            <a:r>
              <a:rPr lang="en-US" dirty="0" smtClean="0"/>
              <a:t>Soon to be Released</a:t>
            </a:r>
            <a:endParaRPr lang="en-US" dirty="0"/>
          </a:p>
        </p:txBody>
      </p:sp>
    </p:spTree>
    <p:extLst>
      <p:ext uri="{BB962C8B-B14F-4D97-AF65-F5344CB8AC3E}">
        <p14:creationId xmlns:p14="http://schemas.microsoft.com/office/powerpoint/2010/main" val="3518100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57200" y="2209800"/>
            <a:ext cx="8077200" cy="3657600"/>
          </a:xfrm>
        </p:spPr>
        <p:txBody>
          <a:bodyPr/>
          <a:lstStyle/>
          <a:p>
            <a:pPr algn="ctr"/>
            <a:r>
              <a:rPr lang="en-US" sz="2800" dirty="0">
                <a:solidFill>
                  <a:schemeClr val="tx1"/>
                </a:solidFill>
                <a:latin typeface="Constantia" pitchFamily="18" charset="0"/>
              </a:rPr>
              <a:t>The purpose of </a:t>
            </a:r>
            <a:r>
              <a:rPr lang="en-US" sz="2800" dirty="0" smtClean="0">
                <a:solidFill>
                  <a:schemeClr val="tx1"/>
                </a:solidFill>
                <a:latin typeface="Constantia" pitchFamily="18" charset="0"/>
              </a:rPr>
              <a:t>the Agricultural Career Network </a:t>
            </a:r>
            <a:r>
              <a:rPr lang="en-US" sz="2800" dirty="0">
                <a:solidFill>
                  <a:schemeClr val="tx1"/>
                </a:solidFill>
                <a:latin typeface="Constantia" pitchFamily="18" charset="0"/>
              </a:rPr>
              <a:t>is to improve the quality, service and reach of FFA. Data collected through the network will help document the impact and relevance of FFA and agricultural education programs, drive FFA program improvement and build a growing base of support for agricultural </a:t>
            </a:r>
            <a:r>
              <a:rPr lang="en-US" sz="2800" dirty="0" smtClean="0">
                <a:solidFill>
                  <a:schemeClr val="tx1"/>
                </a:solidFill>
                <a:latin typeface="Constantia" pitchFamily="18" charset="0"/>
              </a:rPr>
              <a:t>education at the local, state and national level.</a:t>
            </a:r>
            <a:endParaRPr lang="en-US" sz="2800" dirty="0">
              <a:solidFill>
                <a:schemeClr val="tx1"/>
              </a:solidFill>
              <a:latin typeface="Constantia" pitchFamily="18" charset="0"/>
            </a:endParaRPr>
          </a:p>
          <a:p>
            <a:endParaRPr lang="en-US" dirty="0"/>
          </a:p>
        </p:txBody>
      </p:sp>
      <p:sp>
        <p:nvSpPr>
          <p:cNvPr id="4" name="Title 3"/>
          <p:cNvSpPr>
            <a:spLocks noGrp="1"/>
          </p:cNvSpPr>
          <p:nvPr>
            <p:ph type="title"/>
          </p:nvPr>
        </p:nvSpPr>
        <p:spPr/>
        <p:txBody>
          <a:bodyPr/>
          <a:lstStyle/>
          <a:p>
            <a:r>
              <a:rPr lang="en-US" dirty="0" smtClean="0"/>
              <a:t>Ag CN Purpose</a:t>
            </a:r>
            <a:endParaRPr lang="en-US" dirty="0"/>
          </a:p>
        </p:txBody>
      </p:sp>
      <p:sp>
        <p:nvSpPr>
          <p:cNvPr id="2" name="Content Placeholder 1"/>
          <p:cNvSpPr>
            <a:spLocks noGrp="1"/>
          </p:cNvSpPr>
          <p:nvPr>
            <p:ph idx="1"/>
          </p:nvPr>
        </p:nvSpPr>
        <p:spPr>
          <a:xfrm>
            <a:off x="7848600" y="4953000"/>
            <a:ext cx="838200" cy="1173163"/>
          </a:xfrm>
        </p:spPr>
        <p:txBody>
          <a:bodyPr/>
          <a:lstStyle/>
          <a:p>
            <a:endParaRPr lang="en-US" dirty="0"/>
          </a:p>
        </p:txBody>
      </p:sp>
    </p:spTree>
    <p:extLst>
      <p:ext uri="{BB962C8B-B14F-4D97-AF65-F5344CB8AC3E}">
        <p14:creationId xmlns:p14="http://schemas.microsoft.com/office/powerpoint/2010/main" val="1004564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solidFill>
                  <a:schemeClr val="tx1"/>
                </a:solidFill>
              </a:rPr>
              <a:t>Pro-Active Alerts</a:t>
            </a:r>
          </a:p>
          <a:p>
            <a:r>
              <a:rPr lang="en-US" sz="2800" dirty="0">
                <a:solidFill>
                  <a:schemeClr val="tx1"/>
                </a:solidFill>
              </a:rPr>
              <a:t>Mobile Application</a:t>
            </a:r>
          </a:p>
          <a:p>
            <a:r>
              <a:rPr lang="en-US" sz="2800" dirty="0">
                <a:solidFill>
                  <a:schemeClr val="tx1"/>
                </a:solidFill>
              </a:rPr>
              <a:t>Ability for states to contact end users directly through portal ( emails, texts, etc.) </a:t>
            </a:r>
          </a:p>
          <a:p>
            <a:endParaRPr lang="en-US" dirty="0"/>
          </a:p>
        </p:txBody>
      </p:sp>
      <p:sp>
        <p:nvSpPr>
          <p:cNvPr id="3" name="Title 2"/>
          <p:cNvSpPr>
            <a:spLocks noGrp="1"/>
          </p:cNvSpPr>
          <p:nvPr>
            <p:ph type="title"/>
          </p:nvPr>
        </p:nvSpPr>
        <p:spPr/>
        <p:txBody>
          <a:bodyPr/>
          <a:lstStyle/>
          <a:p>
            <a:r>
              <a:rPr lang="en-US" dirty="0" smtClean="0"/>
              <a:t>Soon to be Released</a:t>
            </a:r>
            <a:endParaRPr lang="en-US" dirty="0"/>
          </a:p>
        </p:txBody>
      </p:sp>
    </p:spTree>
    <p:extLst>
      <p:ext uri="{BB962C8B-B14F-4D97-AF65-F5344CB8AC3E}">
        <p14:creationId xmlns:p14="http://schemas.microsoft.com/office/powerpoint/2010/main" val="3380893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sp>
        <p:nvSpPr>
          <p:cNvPr id="3" name="TextBox 2"/>
          <p:cNvSpPr txBox="1"/>
          <p:nvPr/>
        </p:nvSpPr>
        <p:spPr>
          <a:xfrm>
            <a:off x="838200" y="2286000"/>
            <a:ext cx="7696200" cy="3733799"/>
          </a:xfrm>
          <a:prstGeom prst="rect">
            <a:avLst/>
          </a:prstGeom>
        </p:spPr>
        <p:txBody>
          <a:bodyPr wrap="none" rtlCol="0">
            <a:noAutofit/>
          </a:bodyPr>
          <a:lstStyle/>
          <a:p>
            <a:r>
              <a:rPr lang="en-US" sz="3200" dirty="0" smtClean="0"/>
              <a:t>What questions do you have?</a:t>
            </a:r>
          </a:p>
          <a:p>
            <a:pPr marL="285750" indent="-285750">
              <a:buFont typeface="Arial" pitchFamily="34" charset="0"/>
              <a:buChar char="•"/>
            </a:pPr>
            <a:endParaRPr lang="en-US" sz="3200" dirty="0" smtClean="0"/>
          </a:p>
          <a:p>
            <a:r>
              <a:rPr lang="en-US" sz="3200" dirty="0" smtClean="0"/>
              <a:t>Future Questions:</a:t>
            </a:r>
            <a:endParaRPr lang="en-US" sz="3200" dirty="0"/>
          </a:p>
          <a:p>
            <a:pPr marL="285750" indent="-285750">
              <a:buFont typeface="Arial" pitchFamily="34" charset="0"/>
              <a:buChar char="•"/>
            </a:pPr>
            <a:r>
              <a:rPr lang="en-US" sz="3200" dirty="0" smtClean="0"/>
              <a:t>Ag CN FAQ available online as well </a:t>
            </a:r>
          </a:p>
          <a:p>
            <a:r>
              <a:rPr lang="en-US" sz="3200" dirty="0" smtClean="0"/>
              <a:t>as this presentation </a:t>
            </a:r>
            <a:r>
              <a:rPr lang="en-US" sz="3200" dirty="0"/>
              <a:t>– </a:t>
            </a:r>
            <a:endParaRPr lang="en-US" sz="3200" dirty="0" smtClean="0"/>
          </a:p>
          <a:p>
            <a:endParaRPr lang="en-US" sz="3200" dirty="0" smtClean="0"/>
          </a:p>
          <a:p>
            <a:r>
              <a:rPr lang="en-US" sz="3200" u="sng" dirty="0">
                <a:hlinkClick r:id="rId3"/>
              </a:rPr>
              <a:t>https://www.ffa.org/agcn/default.htm</a:t>
            </a:r>
            <a:endParaRPr lang="en-US" sz="3200" dirty="0"/>
          </a:p>
        </p:txBody>
      </p:sp>
    </p:spTree>
    <p:extLst>
      <p:ext uri="{BB962C8B-B14F-4D97-AF65-F5344CB8AC3E}">
        <p14:creationId xmlns:p14="http://schemas.microsoft.com/office/powerpoint/2010/main" val="893422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48400" y="2514600"/>
            <a:ext cx="2466975" cy="2828925"/>
          </a:xfrm>
        </p:spPr>
      </p:pic>
      <p:sp>
        <p:nvSpPr>
          <p:cNvPr id="3" name="Text Placeholder 2"/>
          <p:cNvSpPr>
            <a:spLocks noGrp="1"/>
          </p:cNvSpPr>
          <p:nvPr>
            <p:ph type="body" sz="half" idx="2"/>
          </p:nvPr>
        </p:nvSpPr>
        <p:spPr>
          <a:xfrm>
            <a:off x="457200" y="2209800"/>
            <a:ext cx="5410200" cy="3886200"/>
          </a:xfrm>
        </p:spPr>
        <p:txBody>
          <a:bodyPr/>
          <a:lstStyle/>
          <a:p>
            <a:pPr marL="342900" indent="-342900">
              <a:buFont typeface="Arial" pitchFamily="34" charset="0"/>
              <a:buChar char="•"/>
            </a:pPr>
            <a:r>
              <a:rPr lang="en-US" sz="2800" dirty="0" smtClean="0">
                <a:solidFill>
                  <a:schemeClr val="tx1"/>
                </a:solidFill>
              </a:rPr>
              <a:t>Log in to </a:t>
            </a:r>
            <a:r>
              <a:rPr lang="en-US" sz="2800" i="1" dirty="0" smtClean="0">
                <a:solidFill>
                  <a:schemeClr val="tx1"/>
                </a:solidFill>
              </a:rPr>
              <a:t>create</a:t>
            </a:r>
            <a:r>
              <a:rPr lang="en-US" sz="2800" dirty="0" smtClean="0">
                <a:solidFill>
                  <a:schemeClr val="tx1"/>
                </a:solidFill>
              </a:rPr>
              <a:t> and </a:t>
            </a:r>
            <a:r>
              <a:rPr lang="en-US" sz="2800" i="1" dirty="0" smtClean="0">
                <a:solidFill>
                  <a:schemeClr val="tx1"/>
                </a:solidFill>
              </a:rPr>
              <a:t>track</a:t>
            </a:r>
            <a:r>
              <a:rPr lang="en-US" sz="2800" dirty="0" smtClean="0">
                <a:solidFill>
                  <a:schemeClr val="tx1"/>
                </a:solidFill>
              </a:rPr>
              <a:t> the success of all your Agricultural Students</a:t>
            </a:r>
          </a:p>
          <a:p>
            <a:pPr marL="342900" indent="-342900">
              <a:buFont typeface="Arial" pitchFamily="34" charset="0"/>
              <a:buChar char="•"/>
            </a:pPr>
            <a:r>
              <a:rPr lang="en-US" sz="2800" dirty="0" smtClean="0">
                <a:solidFill>
                  <a:schemeClr val="tx1"/>
                </a:solidFill>
              </a:rPr>
              <a:t>Access </a:t>
            </a:r>
            <a:r>
              <a:rPr lang="en-US" sz="2800" dirty="0">
                <a:solidFill>
                  <a:schemeClr val="tx1"/>
                </a:solidFill>
              </a:rPr>
              <a:t>a new and improved membership </a:t>
            </a:r>
            <a:r>
              <a:rPr lang="en-US" sz="2800" dirty="0" smtClean="0">
                <a:solidFill>
                  <a:schemeClr val="tx1"/>
                </a:solidFill>
              </a:rPr>
              <a:t>system</a:t>
            </a:r>
          </a:p>
          <a:p>
            <a:pPr marL="342900" indent="-342900">
              <a:buFont typeface="Arial" pitchFamily="34" charset="0"/>
              <a:buChar char="•"/>
            </a:pPr>
            <a:r>
              <a:rPr lang="en-US" sz="2800" dirty="0" smtClean="0">
                <a:solidFill>
                  <a:schemeClr val="tx1"/>
                </a:solidFill>
              </a:rPr>
              <a:t>Plan and report on the success of your program</a:t>
            </a:r>
          </a:p>
          <a:p>
            <a:pPr marL="342900" indent="-342900">
              <a:buFont typeface="Arial" pitchFamily="34" charset="0"/>
              <a:buChar char="•"/>
            </a:pPr>
            <a:endParaRPr lang="en-US" sz="2800" dirty="0" smtClean="0">
              <a:solidFill>
                <a:schemeClr val="tx1"/>
              </a:solidFill>
            </a:endParaRPr>
          </a:p>
          <a:p>
            <a:endParaRPr lang="en-US" dirty="0"/>
          </a:p>
        </p:txBody>
      </p:sp>
      <p:sp>
        <p:nvSpPr>
          <p:cNvPr id="4" name="Title 3"/>
          <p:cNvSpPr>
            <a:spLocks noGrp="1"/>
          </p:cNvSpPr>
          <p:nvPr>
            <p:ph type="title"/>
          </p:nvPr>
        </p:nvSpPr>
        <p:spPr/>
        <p:txBody>
          <a:bodyPr/>
          <a:lstStyle/>
          <a:p>
            <a:r>
              <a:rPr lang="en-US" dirty="0"/>
              <a:t> With just a click of your mouse</a:t>
            </a:r>
          </a:p>
        </p:txBody>
      </p:sp>
    </p:spTree>
    <p:extLst>
      <p:ext uri="{BB962C8B-B14F-4D97-AF65-F5344CB8AC3E}">
        <p14:creationId xmlns:p14="http://schemas.microsoft.com/office/powerpoint/2010/main" val="341282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800" dirty="0" smtClean="0">
                <a:solidFill>
                  <a:schemeClr val="tx1"/>
                </a:solidFill>
              </a:rPr>
              <a:t>Track Agricultural classes</a:t>
            </a:r>
          </a:p>
          <a:p>
            <a:r>
              <a:rPr lang="en-US" sz="2800" dirty="0" smtClean="0">
                <a:solidFill>
                  <a:schemeClr val="tx1"/>
                </a:solidFill>
              </a:rPr>
              <a:t>Coursework</a:t>
            </a:r>
          </a:p>
          <a:p>
            <a:r>
              <a:rPr lang="en-US" sz="2800" dirty="0" smtClean="0">
                <a:solidFill>
                  <a:schemeClr val="tx1"/>
                </a:solidFill>
              </a:rPr>
              <a:t>Agricultural Contacts</a:t>
            </a:r>
          </a:p>
          <a:p>
            <a:r>
              <a:rPr lang="en-US" sz="2800" dirty="0" smtClean="0">
                <a:solidFill>
                  <a:schemeClr val="tx1"/>
                </a:solidFill>
              </a:rPr>
              <a:t>Agricultural Supporters</a:t>
            </a:r>
            <a:endParaRPr lang="en-US" sz="2800" dirty="0">
              <a:solidFill>
                <a:schemeClr val="tx1"/>
              </a:solidFill>
            </a:endParaRPr>
          </a:p>
        </p:txBody>
      </p:sp>
      <p:sp>
        <p:nvSpPr>
          <p:cNvPr id="7" name="Text Placeholder 6"/>
          <p:cNvSpPr>
            <a:spLocks noGrp="1"/>
          </p:cNvSpPr>
          <p:nvPr>
            <p:ph type="body" sz="half" idx="2"/>
          </p:nvPr>
        </p:nvSpPr>
        <p:spPr/>
        <p:txBody>
          <a:bodyPr/>
          <a:lstStyle/>
          <a:p>
            <a:r>
              <a:rPr lang="en-US" sz="2400" b="1" dirty="0" smtClean="0">
                <a:solidFill>
                  <a:schemeClr val="tx1"/>
                </a:solidFill>
              </a:rPr>
              <a:t>Agricultural Education - Success</a:t>
            </a:r>
            <a:endParaRPr lang="en-US" sz="2400" b="1" dirty="0">
              <a:solidFill>
                <a:schemeClr val="tx1"/>
              </a:solidFill>
            </a:endParaRPr>
          </a:p>
        </p:txBody>
      </p:sp>
      <p:sp>
        <p:nvSpPr>
          <p:cNvPr id="4" name="Title 3"/>
          <p:cNvSpPr>
            <a:spLocks noGrp="1"/>
          </p:cNvSpPr>
          <p:nvPr>
            <p:ph type="title"/>
          </p:nvPr>
        </p:nvSpPr>
        <p:spPr/>
        <p:txBody>
          <a:bodyPr/>
          <a:lstStyle/>
          <a:p>
            <a:r>
              <a:rPr lang="en-US" dirty="0" smtClean="0"/>
              <a:t>Create and Track Success</a:t>
            </a:r>
            <a:endParaRPr lang="en-US" dirty="0"/>
          </a:p>
        </p:txBody>
      </p:sp>
      <p:sp>
        <p:nvSpPr>
          <p:cNvPr id="5" name="TextBox 4"/>
          <p:cNvSpPr txBox="1"/>
          <p:nvPr/>
        </p:nvSpPr>
        <p:spPr>
          <a:xfrm rot="21213403">
            <a:off x="108546" y="2225385"/>
            <a:ext cx="4265183" cy="683091"/>
          </a:xfrm>
          <a:prstGeom prst="rect">
            <a:avLst/>
          </a:prstGeom>
        </p:spPr>
        <p:txBody>
          <a:bodyPr wrap="square" rtlCol="0">
            <a:noAutofit/>
          </a:bodyPr>
          <a:lstStyle/>
          <a:p>
            <a:endParaRPr lang="en-US" sz="2400" dirty="0"/>
          </a:p>
        </p:txBody>
      </p:sp>
      <p:sp>
        <p:nvSpPr>
          <p:cNvPr id="11" name="TextBox 10"/>
          <p:cNvSpPr txBox="1"/>
          <p:nvPr/>
        </p:nvSpPr>
        <p:spPr>
          <a:xfrm>
            <a:off x="6090557" y="1950385"/>
            <a:ext cx="1371600" cy="518829"/>
          </a:xfrm>
          <a:prstGeom prst="rect">
            <a:avLst/>
          </a:prstGeom>
        </p:spPr>
        <p:txBody>
          <a:bodyPr wrap="square" rtlCol="0">
            <a:noAutofit/>
          </a:bodyPr>
          <a:lstStyle/>
          <a:p>
            <a:endParaRPr lang="en-US" sz="2800" dirty="0" smtClean="0"/>
          </a:p>
        </p:txBody>
      </p:sp>
      <p:sp>
        <p:nvSpPr>
          <p:cNvPr id="12" name="TextBox 11"/>
          <p:cNvSpPr txBox="1"/>
          <p:nvPr/>
        </p:nvSpPr>
        <p:spPr>
          <a:xfrm>
            <a:off x="5143500" y="5562599"/>
            <a:ext cx="2362200" cy="518829"/>
          </a:xfrm>
          <a:prstGeom prst="rect">
            <a:avLst/>
          </a:prstGeom>
        </p:spPr>
        <p:txBody>
          <a:bodyPr wrap="square" rtlCol="0">
            <a:noAutofit/>
          </a:bodyPr>
          <a:lstStyle/>
          <a:p>
            <a:endParaRPr lang="en-US" sz="2800" dirty="0" smtClean="0"/>
          </a:p>
        </p:txBody>
      </p:sp>
      <p:sp>
        <p:nvSpPr>
          <p:cNvPr id="13" name="TextBox 12"/>
          <p:cNvSpPr txBox="1"/>
          <p:nvPr/>
        </p:nvSpPr>
        <p:spPr>
          <a:xfrm>
            <a:off x="5943600" y="3657600"/>
            <a:ext cx="2590800" cy="518829"/>
          </a:xfrm>
          <a:prstGeom prst="rect">
            <a:avLst/>
          </a:prstGeom>
        </p:spPr>
        <p:txBody>
          <a:bodyPr wrap="square" rtlCol="0">
            <a:noAutofit/>
          </a:bodyPr>
          <a:lstStyle/>
          <a:p>
            <a:endParaRPr lang="en-US" sz="2800" dirty="0" smtClean="0"/>
          </a:p>
        </p:txBody>
      </p:sp>
    </p:spTree>
    <p:extLst>
      <p:ext uri="{BB962C8B-B14F-4D97-AF65-F5344CB8AC3E}">
        <p14:creationId xmlns:p14="http://schemas.microsoft.com/office/powerpoint/2010/main" val="356497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800" dirty="0" smtClean="0">
                <a:solidFill>
                  <a:schemeClr val="tx1"/>
                </a:solidFill>
              </a:rPr>
              <a:t>FFA Activities and Awards</a:t>
            </a:r>
          </a:p>
          <a:p>
            <a:r>
              <a:rPr lang="en-US" sz="2800" dirty="0" smtClean="0">
                <a:solidFill>
                  <a:schemeClr val="tx1"/>
                </a:solidFill>
              </a:rPr>
              <a:t>Degrees – Manage and track the attainment for degrees</a:t>
            </a:r>
          </a:p>
          <a:p>
            <a:endParaRPr lang="en-US" sz="2800" dirty="0" smtClean="0">
              <a:solidFill>
                <a:schemeClr val="tx1"/>
              </a:solidFill>
            </a:endParaRPr>
          </a:p>
        </p:txBody>
      </p:sp>
      <p:sp>
        <p:nvSpPr>
          <p:cNvPr id="7" name="Text Placeholder 6"/>
          <p:cNvSpPr>
            <a:spLocks noGrp="1"/>
          </p:cNvSpPr>
          <p:nvPr>
            <p:ph type="body" sz="half" idx="2"/>
          </p:nvPr>
        </p:nvSpPr>
        <p:spPr/>
        <p:txBody>
          <a:bodyPr/>
          <a:lstStyle/>
          <a:p>
            <a:r>
              <a:rPr lang="en-US" sz="2400" b="1" dirty="0" smtClean="0">
                <a:solidFill>
                  <a:schemeClr val="tx1"/>
                </a:solidFill>
              </a:rPr>
              <a:t>FFA - Success</a:t>
            </a:r>
            <a:endParaRPr lang="en-US" sz="2400" b="1" dirty="0">
              <a:solidFill>
                <a:schemeClr val="tx1"/>
              </a:solidFill>
            </a:endParaRPr>
          </a:p>
        </p:txBody>
      </p:sp>
      <p:sp>
        <p:nvSpPr>
          <p:cNvPr id="4" name="Title 3"/>
          <p:cNvSpPr>
            <a:spLocks noGrp="1"/>
          </p:cNvSpPr>
          <p:nvPr>
            <p:ph type="title"/>
          </p:nvPr>
        </p:nvSpPr>
        <p:spPr/>
        <p:txBody>
          <a:bodyPr/>
          <a:lstStyle/>
          <a:p>
            <a:r>
              <a:rPr lang="en-US" dirty="0" smtClean="0"/>
              <a:t>Create and Track Success</a:t>
            </a:r>
            <a:endParaRPr lang="en-US" dirty="0"/>
          </a:p>
        </p:txBody>
      </p:sp>
      <p:sp>
        <p:nvSpPr>
          <p:cNvPr id="5" name="TextBox 4"/>
          <p:cNvSpPr txBox="1"/>
          <p:nvPr/>
        </p:nvSpPr>
        <p:spPr>
          <a:xfrm rot="21213403">
            <a:off x="108546" y="2225385"/>
            <a:ext cx="4265183" cy="683091"/>
          </a:xfrm>
          <a:prstGeom prst="rect">
            <a:avLst/>
          </a:prstGeom>
        </p:spPr>
        <p:txBody>
          <a:bodyPr wrap="square" rtlCol="0">
            <a:noAutofit/>
          </a:bodyPr>
          <a:lstStyle/>
          <a:p>
            <a:endParaRPr lang="en-US" sz="2400" dirty="0"/>
          </a:p>
        </p:txBody>
      </p:sp>
      <p:sp>
        <p:nvSpPr>
          <p:cNvPr id="11" name="TextBox 10"/>
          <p:cNvSpPr txBox="1"/>
          <p:nvPr/>
        </p:nvSpPr>
        <p:spPr>
          <a:xfrm>
            <a:off x="6090557" y="1950385"/>
            <a:ext cx="1371600" cy="518829"/>
          </a:xfrm>
          <a:prstGeom prst="rect">
            <a:avLst/>
          </a:prstGeom>
        </p:spPr>
        <p:txBody>
          <a:bodyPr wrap="square" rtlCol="0">
            <a:noAutofit/>
          </a:bodyPr>
          <a:lstStyle/>
          <a:p>
            <a:endParaRPr lang="en-US" sz="2800" dirty="0" smtClean="0"/>
          </a:p>
        </p:txBody>
      </p:sp>
      <p:sp>
        <p:nvSpPr>
          <p:cNvPr id="12" name="TextBox 11"/>
          <p:cNvSpPr txBox="1"/>
          <p:nvPr/>
        </p:nvSpPr>
        <p:spPr>
          <a:xfrm>
            <a:off x="5143500" y="5562599"/>
            <a:ext cx="2362200" cy="518829"/>
          </a:xfrm>
          <a:prstGeom prst="rect">
            <a:avLst/>
          </a:prstGeom>
        </p:spPr>
        <p:txBody>
          <a:bodyPr wrap="square" rtlCol="0">
            <a:noAutofit/>
          </a:bodyPr>
          <a:lstStyle/>
          <a:p>
            <a:endParaRPr lang="en-US" sz="2800" dirty="0" smtClean="0"/>
          </a:p>
        </p:txBody>
      </p:sp>
      <p:sp>
        <p:nvSpPr>
          <p:cNvPr id="13" name="TextBox 12"/>
          <p:cNvSpPr txBox="1"/>
          <p:nvPr/>
        </p:nvSpPr>
        <p:spPr>
          <a:xfrm>
            <a:off x="5943600" y="3657600"/>
            <a:ext cx="2590800" cy="518829"/>
          </a:xfrm>
          <a:prstGeom prst="rect">
            <a:avLst/>
          </a:prstGeom>
        </p:spPr>
        <p:txBody>
          <a:bodyPr wrap="square" rtlCol="0">
            <a:noAutofit/>
          </a:bodyPr>
          <a:lstStyle/>
          <a:p>
            <a:endParaRPr lang="en-US" sz="2800" dirty="0" smtClean="0"/>
          </a:p>
        </p:txBody>
      </p:sp>
    </p:spTree>
    <p:extLst>
      <p:ext uri="{BB962C8B-B14F-4D97-AF65-F5344CB8AC3E}">
        <p14:creationId xmlns:p14="http://schemas.microsoft.com/office/powerpoint/2010/main" val="2909717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800" dirty="0" smtClean="0">
                <a:solidFill>
                  <a:schemeClr val="tx1"/>
                </a:solidFill>
              </a:rPr>
              <a:t>School and Community Service</a:t>
            </a:r>
          </a:p>
          <a:p>
            <a:r>
              <a:rPr lang="en-US" sz="2800" dirty="0" smtClean="0">
                <a:solidFill>
                  <a:schemeClr val="tx1"/>
                </a:solidFill>
              </a:rPr>
              <a:t>Scholarships</a:t>
            </a:r>
          </a:p>
          <a:p>
            <a:r>
              <a:rPr lang="en-US" sz="2800" dirty="0" smtClean="0">
                <a:solidFill>
                  <a:schemeClr val="tx1"/>
                </a:solidFill>
              </a:rPr>
              <a:t>Internships</a:t>
            </a:r>
          </a:p>
          <a:p>
            <a:r>
              <a:rPr lang="en-US" sz="2800" dirty="0" smtClean="0">
                <a:solidFill>
                  <a:schemeClr val="tx1"/>
                </a:solidFill>
              </a:rPr>
              <a:t>Careers</a:t>
            </a:r>
          </a:p>
          <a:p>
            <a:endParaRPr lang="en-US" sz="2800" dirty="0" smtClean="0">
              <a:solidFill>
                <a:schemeClr val="tx1"/>
              </a:solidFill>
            </a:endParaRPr>
          </a:p>
        </p:txBody>
      </p:sp>
      <p:sp>
        <p:nvSpPr>
          <p:cNvPr id="7" name="Text Placeholder 6"/>
          <p:cNvSpPr>
            <a:spLocks noGrp="1"/>
          </p:cNvSpPr>
          <p:nvPr>
            <p:ph type="body" sz="half" idx="2"/>
          </p:nvPr>
        </p:nvSpPr>
        <p:spPr/>
        <p:txBody>
          <a:bodyPr/>
          <a:lstStyle/>
          <a:p>
            <a:r>
              <a:rPr lang="en-US" sz="2400" b="1" dirty="0" smtClean="0">
                <a:solidFill>
                  <a:schemeClr val="tx1"/>
                </a:solidFill>
              </a:rPr>
              <a:t>Personal  - Success</a:t>
            </a:r>
            <a:endParaRPr lang="en-US" sz="2400" b="1" dirty="0">
              <a:solidFill>
                <a:schemeClr val="tx1"/>
              </a:solidFill>
            </a:endParaRPr>
          </a:p>
        </p:txBody>
      </p:sp>
      <p:sp>
        <p:nvSpPr>
          <p:cNvPr id="4" name="Title 3"/>
          <p:cNvSpPr>
            <a:spLocks noGrp="1"/>
          </p:cNvSpPr>
          <p:nvPr>
            <p:ph type="title"/>
          </p:nvPr>
        </p:nvSpPr>
        <p:spPr/>
        <p:txBody>
          <a:bodyPr/>
          <a:lstStyle/>
          <a:p>
            <a:r>
              <a:rPr lang="en-US" dirty="0" smtClean="0"/>
              <a:t>Create and Track Success</a:t>
            </a:r>
            <a:endParaRPr lang="en-US" dirty="0"/>
          </a:p>
        </p:txBody>
      </p:sp>
      <p:sp>
        <p:nvSpPr>
          <p:cNvPr id="5" name="TextBox 4"/>
          <p:cNvSpPr txBox="1"/>
          <p:nvPr/>
        </p:nvSpPr>
        <p:spPr>
          <a:xfrm rot="21213403">
            <a:off x="108546" y="2225385"/>
            <a:ext cx="4265183" cy="683091"/>
          </a:xfrm>
          <a:prstGeom prst="rect">
            <a:avLst/>
          </a:prstGeom>
        </p:spPr>
        <p:txBody>
          <a:bodyPr wrap="square" rtlCol="0">
            <a:noAutofit/>
          </a:bodyPr>
          <a:lstStyle/>
          <a:p>
            <a:endParaRPr lang="en-US" sz="2400" dirty="0"/>
          </a:p>
        </p:txBody>
      </p:sp>
      <p:sp>
        <p:nvSpPr>
          <p:cNvPr id="11" name="TextBox 10"/>
          <p:cNvSpPr txBox="1"/>
          <p:nvPr/>
        </p:nvSpPr>
        <p:spPr>
          <a:xfrm>
            <a:off x="6090557" y="1950385"/>
            <a:ext cx="1371600" cy="518829"/>
          </a:xfrm>
          <a:prstGeom prst="rect">
            <a:avLst/>
          </a:prstGeom>
        </p:spPr>
        <p:txBody>
          <a:bodyPr wrap="square" rtlCol="0">
            <a:noAutofit/>
          </a:bodyPr>
          <a:lstStyle/>
          <a:p>
            <a:endParaRPr lang="en-US" sz="2800" dirty="0" smtClean="0"/>
          </a:p>
        </p:txBody>
      </p:sp>
      <p:sp>
        <p:nvSpPr>
          <p:cNvPr id="12" name="TextBox 11"/>
          <p:cNvSpPr txBox="1"/>
          <p:nvPr/>
        </p:nvSpPr>
        <p:spPr>
          <a:xfrm>
            <a:off x="5143500" y="5562599"/>
            <a:ext cx="2362200" cy="518829"/>
          </a:xfrm>
          <a:prstGeom prst="rect">
            <a:avLst/>
          </a:prstGeom>
        </p:spPr>
        <p:txBody>
          <a:bodyPr wrap="square" rtlCol="0">
            <a:noAutofit/>
          </a:bodyPr>
          <a:lstStyle/>
          <a:p>
            <a:endParaRPr lang="en-US" sz="2800" dirty="0" smtClean="0"/>
          </a:p>
        </p:txBody>
      </p:sp>
      <p:sp>
        <p:nvSpPr>
          <p:cNvPr id="13" name="TextBox 12"/>
          <p:cNvSpPr txBox="1"/>
          <p:nvPr/>
        </p:nvSpPr>
        <p:spPr>
          <a:xfrm>
            <a:off x="5943600" y="3657600"/>
            <a:ext cx="2590800" cy="518829"/>
          </a:xfrm>
          <a:prstGeom prst="rect">
            <a:avLst/>
          </a:prstGeom>
        </p:spPr>
        <p:txBody>
          <a:bodyPr wrap="square" rtlCol="0">
            <a:noAutofit/>
          </a:bodyPr>
          <a:lstStyle/>
          <a:p>
            <a:endParaRPr lang="en-US" sz="2800" dirty="0" smtClean="0"/>
          </a:p>
        </p:txBody>
      </p:sp>
    </p:spTree>
    <p:extLst>
      <p:ext uri="{BB962C8B-B14F-4D97-AF65-F5344CB8AC3E}">
        <p14:creationId xmlns:p14="http://schemas.microsoft.com/office/powerpoint/2010/main" val="1959365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422650" y="2218247"/>
            <a:ext cx="5111750" cy="3916363"/>
          </a:xfrm>
        </p:spPr>
        <p:txBody>
          <a:bodyPr/>
          <a:lstStyle/>
          <a:p>
            <a:r>
              <a:rPr lang="en-US" sz="2800" dirty="0" smtClean="0">
                <a:solidFill>
                  <a:schemeClr val="tx1"/>
                </a:solidFill>
              </a:rPr>
              <a:t>Uncover your students strengths as well as likes/dislikes</a:t>
            </a:r>
          </a:p>
          <a:p>
            <a:r>
              <a:rPr lang="en-US" sz="2800" dirty="0" smtClean="0">
                <a:solidFill>
                  <a:schemeClr val="tx1"/>
                </a:solidFill>
              </a:rPr>
              <a:t>Create career plans based on agricultural pathways</a:t>
            </a:r>
          </a:p>
          <a:p>
            <a:r>
              <a:rPr lang="en-US" sz="2800" dirty="0" smtClean="0">
                <a:solidFill>
                  <a:schemeClr val="tx1"/>
                </a:solidFill>
              </a:rPr>
              <a:t>Expose students to available postsecondary education, internships, and companies</a:t>
            </a:r>
            <a:endParaRPr lang="en-US" sz="2800" dirty="0">
              <a:solidFill>
                <a:schemeClr val="tx1"/>
              </a:solidFill>
            </a:endParaRPr>
          </a:p>
        </p:txBody>
      </p:sp>
      <p:sp>
        <p:nvSpPr>
          <p:cNvPr id="7" name="Text Placeholder 6"/>
          <p:cNvSpPr>
            <a:spLocks noGrp="1"/>
          </p:cNvSpPr>
          <p:nvPr>
            <p:ph type="body" sz="half" idx="2"/>
          </p:nvPr>
        </p:nvSpPr>
        <p:spPr>
          <a:xfrm>
            <a:off x="457200" y="2209800"/>
            <a:ext cx="3008313" cy="1707214"/>
          </a:xfrm>
        </p:spPr>
        <p:txBody>
          <a:bodyPr/>
          <a:lstStyle/>
          <a:p>
            <a:r>
              <a:rPr lang="en-US" sz="2400" b="1" dirty="0" smtClean="0">
                <a:solidFill>
                  <a:schemeClr val="tx1"/>
                </a:solidFill>
              </a:rPr>
              <a:t>Through Partnerships with Career Cruising and AgCareers.com</a:t>
            </a:r>
            <a:endParaRPr lang="en-US" sz="2400" b="1" dirty="0">
              <a:solidFill>
                <a:schemeClr val="tx1"/>
              </a:solidFill>
            </a:endParaRPr>
          </a:p>
        </p:txBody>
      </p:sp>
      <p:sp>
        <p:nvSpPr>
          <p:cNvPr id="4" name="Title 3"/>
          <p:cNvSpPr>
            <a:spLocks noGrp="1"/>
          </p:cNvSpPr>
          <p:nvPr>
            <p:ph type="title"/>
          </p:nvPr>
        </p:nvSpPr>
        <p:spPr/>
        <p:txBody>
          <a:bodyPr/>
          <a:lstStyle/>
          <a:p>
            <a:r>
              <a:rPr lang="en-US" dirty="0" smtClean="0"/>
              <a:t>Create and Track Success</a:t>
            </a:r>
            <a:endParaRPr lang="en-US" dirty="0"/>
          </a:p>
        </p:txBody>
      </p:sp>
      <p:sp>
        <p:nvSpPr>
          <p:cNvPr id="5" name="TextBox 4"/>
          <p:cNvSpPr txBox="1"/>
          <p:nvPr/>
        </p:nvSpPr>
        <p:spPr>
          <a:xfrm rot="21213403">
            <a:off x="108546" y="2225385"/>
            <a:ext cx="4265183" cy="683091"/>
          </a:xfrm>
          <a:prstGeom prst="rect">
            <a:avLst/>
          </a:prstGeom>
        </p:spPr>
        <p:txBody>
          <a:bodyPr wrap="square" rtlCol="0">
            <a:noAutofit/>
          </a:bodyPr>
          <a:lstStyle/>
          <a:p>
            <a:endParaRPr lang="en-US" sz="2400" dirty="0"/>
          </a:p>
        </p:txBody>
      </p:sp>
      <p:sp>
        <p:nvSpPr>
          <p:cNvPr id="11" name="TextBox 10"/>
          <p:cNvSpPr txBox="1"/>
          <p:nvPr/>
        </p:nvSpPr>
        <p:spPr>
          <a:xfrm>
            <a:off x="6090557" y="1950385"/>
            <a:ext cx="1371600" cy="518829"/>
          </a:xfrm>
          <a:prstGeom prst="rect">
            <a:avLst/>
          </a:prstGeom>
        </p:spPr>
        <p:txBody>
          <a:bodyPr wrap="square" rtlCol="0">
            <a:noAutofit/>
          </a:bodyPr>
          <a:lstStyle/>
          <a:p>
            <a:endParaRPr lang="en-US" sz="2800" dirty="0" smtClean="0"/>
          </a:p>
        </p:txBody>
      </p:sp>
      <p:sp>
        <p:nvSpPr>
          <p:cNvPr id="12" name="TextBox 11"/>
          <p:cNvSpPr txBox="1"/>
          <p:nvPr/>
        </p:nvSpPr>
        <p:spPr>
          <a:xfrm>
            <a:off x="5143500" y="5562599"/>
            <a:ext cx="2362200" cy="518829"/>
          </a:xfrm>
          <a:prstGeom prst="rect">
            <a:avLst/>
          </a:prstGeom>
        </p:spPr>
        <p:txBody>
          <a:bodyPr wrap="square" rtlCol="0">
            <a:noAutofit/>
          </a:bodyPr>
          <a:lstStyle/>
          <a:p>
            <a:endParaRPr lang="en-US" sz="2800" dirty="0" smtClean="0"/>
          </a:p>
        </p:txBody>
      </p:sp>
      <p:sp>
        <p:nvSpPr>
          <p:cNvPr id="13" name="TextBox 12"/>
          <p:cNvSpPr txBox="1"/>
          <p:nvPr/>
        </p:nvSpPr>
        <p:spPr>
          <a:xfrm>
            <a:off x="5943600" y="3657600"/>
            <a:ext cx="2590800" cy="518829"/>
          </a:xfrm>
          <a:prstGeom prst="rect">
            <a:avLst/>
          </a:prstGeom>
        </p:spPr>
        <p:txBody>
          <a:bodyPr wrap="square" rtlCol="0">
            <a:noAutofit/>
          </a:bodyPr>
          <a:lstStyle/>
          <a:p>
            <a:endParaRPr lang="en-US" sz="2800" dirty="0" smtClean="0"/>
          </a:p>
        </p:txBody>
      </p:sp>
      <p:sp>
        <p:nvSpPr>
          <p:cNvPr id="2" name="TextBox 1"/>
          <p:cNvSpPr txBox="1"/>
          <p:nvPr/>
        </p:nvSpPr>
        <p:spPr>
          <a:xfrm>
            <a:off x="228600" y="3917014"/>
            <a:ext cx="3048000" cy="959786"/>
          </a:xfrm>
          <a:prstGeom prst="rect">
            <a:avLst/>
          </a:prstGeom>
        </p:spPr>
        <p:txBody>
          <a:bodyPr wrap="square" rtlCol="0">
            <a:noAutofit/>
          </a:bodyPr>
          <a:lstStyle/>
          <a:p>
            <a:endParaRPr lang="en-US" dirty="0" smtClean="0"/>
          </a:p>
        </p:txBody>
      </p:sp>
      <p:sp>
        <p:nvSpPr>
          <p:cNvPr id="3" name="TextBox 2">
            <a:hlinkClick r:id="rId3"/>
          </p:cNvPr>
          <p:cNvSpPr txBox="1"/>
          <p:nvPr/>
        </p:nvSpPr>
        <p:spPr>
          <a:xfrm>
            <a:off x="3499757" y="5822013"/>
            <a:ext cx="5181600" cy="578787"/>
          </a:xfrm>
          <a:prstGeom prst="rect">
            <a:avLst/>
          </a:prstGeom>
        </p:spPr>
        <p:txBody>
          <a:bodyPr wrap="none" rtlCol="0">
            <a:noAutofit/>
          </a:bodyPr>
          <a:lstStyle/>
          <a:p>
            <a:endParaRPr lang="en-US" dirty="0" smtClean="0"/>
          </a:p>
        </p:txBody>
      </p:sp>
      <p:sp>
        <p:nvSpPr>
          <p:cNvPr id="8" name="TextBox 7"/>
          <p:cNvSpPr txBox="1"/>
          <p:nvPr/>
        </p:nvSpPr>
        <p:spPr>
          <a:xfrm>
            <a:off x="457200" y="4267200"/>
            <a:ext cx="2743200" cy="914400"/>
          </a:xfrm>
          <a:prstGeom prst="rect">
            <a:avLst/>
          </a:prstGeom>
        </p:spPr>
        <p:txBody>
          <a:bodyPr wrap="square" rtlCol="0">
            <a:noAutofit/>
          </a:bodyPr>
          <a:lstStyle/>
          <a:p>
            <a:endParaRPr lang="en-US" dirty="0" smtClean="0"/>
          </a:p>
        </p:txBody>
      </p:sp>
      <p:sp>
        <p:nvSpPr>
          <p:cNvPr id="9" name="TextBox 8"/>
          <p:cNvSpPr txBox="1"/>
          <p:nvPr/>
        </p:nvSpPr>
        <p:spPr>
          <a:xfrm>
            <a:off x="533400" y="4176429"/>
            <a:ext cx="2667000" cy="700371"/>
          </a:xfrm>
          <a:prstGeom prst="rect">
            <a:avLst/>
          </a:prstGeom>
        </p:spPr>
        <p:txBody>
          <a:bodyPr wrap="square" rtlCol="0">
            <a:noAutofit/>
          </a:bodyPr>
          <a:lstStyle/>
          <a:p>
            <a:endParaRPr lang="en-US" dirty="0" smtClean="0"/>
          </a:p>
        </p:txBody>
      </p:sp>
      <p:sp>
        <p:nvSpPr>
          <p:cNvPr id="10" name="Rectangle 9"/>
          <p:cNvSpPr/>
          <p:nvPr/>
        </p:nvSpPr>
        <p:spPr>
          <a:xfrm>
            <a:off x="26894" y="4267201"/>
            <a:ext cx="3173506" cy="923330"/>
          </a:xfrm>
          <a:prstGeom prst="rect">
            <a:avLst/>
          </a:prstGeom>
        </p:spPr>
        <p:txBody>
          <a:bodyPr wrap="square">
            <a:spAutoFit/>
          </a:bodyPr>
          <a:lstStyle/>
          <a:p>
            <a:r>
              <a:rPr lang="en-US" dirty="0">
                <a:hlinkClick r:id="rId3"/>
              </a:rPr>
              <a:t>http://vimeo.com/user11856842/review/43222824/351cf54632</a:t>
            </a:r>
            <a:endParaRPr lang="en-US" dirty="0"/>
          </a:p>
        </p:txBody>
      </p:sp>
    </p:spTree>
    <p:extLst>
      <p:ext uri="{BB962C8B-B14F-4D97-AF65-F5344CB8AC3E}">
        <p14:creationId xmlns:p14="http://schemas.microsoft.com/office/powerpoint/2010/main" val="3806146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103438"/>
            <a:ext cx="4040188" cy="411162"/>
          </a:xfrm>
        </p:spPr>
        <p:txBody>
          <a:bodyPr/>
          <a:lstStyle/>
          <a:p>
            <a:r>
              <a:rPr lang="en-US" dirty="0" smtClean="0"/>
              <a:t>Student	</a:t>
            </a:r>
            <a:endParaRPr lang="en-US" dirty="0"/>
          </a:p>
        </p:txBody>
      </p:sp>
      <p:sp>
        <p:nvSpPr>
          <p:cNvPr id="3" name="Text Placeholder 2"/>
          <p:cNvSpPr>
            <a:spLocks noGrp="1"/>
          </p:cNvSpPr>
          <p:nvPr>
            <p:ph type="body" sz="quarter" idx="3"/>
          </p:nvPr>
        </p:nvSpPr>
        <p:spPr>
          <a:xfrm>
            <a:off x="4800600" y="2133600"/>
            <a:ext cx="4041775" cy="381000"/>
          </a:xfrm>
        </p:spPr>
        <p:txBody>
          <a:bodyPr/>
          <a:lstStyle/>
          <a:p>
            <a:r>
              <a:rPr lang="en-US" dirty="0" smtClean="0"/>
              <a:t>Instructor</a:t>
            </a:r>
            <a:endParaRPr lang="en-US" dirty="0"/>
          </a:p>
        </p:txBody>
      </p:sp>
      <p:sp>
        <p:nvSpPr>
          <p:cNvPr id="4" name="Content Placeholder 3"/>
          <p:cNvSpPr>
            <a:spLocks noGrp="1"/>
          </p:cNvSpPr>
          <p:nvPr>
            <p:ph sz="half" idx="13"/>
          </p:nvPr>
        </p:nvSpPr>
        <p:spPr/>
        <p:txBody>
          <a:bodyPr/>
          <a:lstStyle/>
          <a:p>
            <a:endParaRPr lang="en-US" dirty="0"/>
          </a:p>
        </p:txBody>
      </p:sp>
      <p:sp>
        <p:nvSpPr>
          <p:cNvPr id="5" name="Content Placeholder 4"/>
          <p:cNvSpPr>
            <a:spLocks noGrp="1"/>
          </p:cNvSpPr>
          <p:nvPr>
            <p:ph sz="half" idx="2"/>
          </p:nvPr>
        </p:nvSpPr>
        <p:spPr>
          <a:xfrm>
            <a:off x="4800600" y="2514600"/>
            <a:ext cx="4038600" cy="3611563"/>
          </a:xfrm>
        </p:spPr>
        <p:txBody>
          <a:bodyPr/>
          <a:lstStyle/>
          <a:p>
            <a:endParaRPr lang="en-US" dirty="0"/>
          </a:p>
        </p:txBody>
      </p:sp>
      <p:sp>
        <p:nvSpPr>
          <p:cNvPr id="6" name="Title 5"/>
          <p:cNvSpPr>
            <a:spLocks noGrp="1"/>
          </p:cNvSpPr>
          <p:nvPr>
            <p:ph type="title"/>
          </p:nvPr>
        </p:nvSpPr>
        <p:spPr/>
        <p:txBody>
          <a:bodyPr/>
          <a:lstStyle/>
          <a:p>
            <a:r>
              <a:rPr lang="en-US" dirty="0" smtClean="0"/>
              <a:t>Career Planning Landing Pages</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2514600"/>
            <a:ext cx="393262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1" y="2514600"/>
            <a:ext cx="4048124"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738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solidFill>
                  <a:schemeClr val="tx1"/>
                </a:solidFill>
              </a:rPr>
              <a:t>Students maintain own portal</a:t>
            </a:r>
          </a:p>
          <a:p>
            <a:r>
              <a:rPr lang="en-US" sz="2400" dirty="0" smtClean="0">
                <a:solidFill>
                  <a:schemeClr val="tx1"/>
                </a:solidFill>
              </a:rPr>
              <a:t>Completing rosters simplified</a:t>
            </a:r>
          </a:p>
          <a:p>
            <a:r>
              <a:rPr lang="en-US" sz="2400" dirty="0" smtClean="0">
                <a:solidFill>
                  <a:schemeClr val="tx1"/>
                </a:solidFill>
              </a:rPr>
              <a:t>Instant access to rosters and invoicing</a:t>
            </a:r>
          </a:p>
          <a:p>
            <a:r>
              <a:rPr lang="en-US" sz="2400" dirty="0" smtClean="0">
                <a:solidFill>
                  <a:schemeClr val="tx1"/>
                </a:solidFill>
              </a:rPr>
              <a:t>Maintain Alumni membership in the same place</a:t>
            </a:r>
            <a:endParaRPr lang="en-US" sz="2400" dirty="0">
              <a:solidFill>
                <a:schemeClr val="tx1"/>
              </a:solidFill>
            </a:endParaRPr>
          </a:p>
        </p:txBody>
      </p:sp>
      <p:sp>
        <p:nvSpPr>
          <p:cNvPr id="3" name="Text Placeholder 2"/>
          <p:cNvSpPr>
            <a:spLocks noGrp="1"/>
          </p:cNvSpPr>
          <p:nvPr>
            <p:ph type="body" sz="half" idx="2"/>
          </p:nvPr>
        </p:nvSpPr>
        <p:spPr/>
        <p:txBody>
          <a:bodyPr/>
          <a:lstStyle/>
          <a:p>
            <a:r>
              <a:rPr lang="en-US" sz="2800" b="1" dirty="0" smtClean="0">
                <a:solidFill>
                  <a:schemeClr val="tx1"/>
                </a:solidFill>
              </a:rPr>
              <a:t>Ag CN – Portal Driven System</a:t>
            </a:r>
            <a:endParaRPr lang="en-US" sz="2800" b="1" dirty="0">
              <a:solidFill>
                <a:schemeClr val="tx1"/>
              </a:solidFill>
            </a:endParaRPr>
          </a:p>
        </p:txBody>
      </p:sp>
      <p:sp>
        <p:nvSpPr>
          <p:cNvPr id="4" name="Title 3"/>
          <p:cNvSpPr>
            <a:spLocks noGrp="1"/>
          </p:cNvSpPr>
          <p:nvPr>
            <p:ph type="title"/>
          </p:nvPr>
        </p:nvSpPr>
        <p:spPr/>
        <p:txBody>
          <a:bodyPr>
            <a:normAutofit fontScale="90000"/>
          </a:bodyPr>
          <a:lstStyle/>
          <a:p>
            <a:r>
              <a:rPr lang="en-US" dirty="0" smtClean="0"/>
              <a:t>New and Improved Membership System</a:t>
            </a:r>
            <a:endParaRPr lang="en-US" dirty="0"/>
          </a:p>
        </p:txBody>
      </p:sp>
    </p:spTree>
    <p:extLst>
      <p:ext uri="{BB962C8B-B14F-4D97-AF65-F5344CB8AC3E}">
        <p14:creationId xmlns:p14="http://schemas.microsoft.com/office/powerpoint/2010/main" val="696312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ACN_summer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1276</Words>
  <Application>Microsoft Office PowerPoint</Application>
  <PresentationFormat>On-screen Show (4:3)</PresentationFormat>
  <Paragraphs>152</Paragraphs>
  <Slides>21</Slides>
  <Notes>14</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ACN_summertraining</vt:lpstr>
      <vt:lpstr>2_Custom Design</vt:lpstr>
      <vt:lpstr>Agricultural Career Network</vt:lpstr>
      <vt:lpstr>Ag CN Purpose</vt:lpstr>
      <vt:lpstr> With just a click of your mouse</vt:lpstr>
      <vt:lpstr>Create and Track Success</vt:lpstr>
      <vt:lpstr>Create and Track Success</vt:lpstr>
      <vt:lpstr>Create and Track Success</vt:lpstr>
      <vt:lpstr>Create and Track Success</vt:lpstr>
      <vt:lpstr>Career Planning Landing Pages</vt:lpstr>
      <vt:lpstr>New and Improved Membership System</vt:lpstr>
      <vt:lpstr>Plan and Report on Program Success</vt:lpstr>
      <vt:lpstr>Plan and Report on Program Success</vt:lpstr>
      <vt:lpstr>Who will have access?</vt:lpstr>
      <vt:lpstr>How do I access it?</vt:lpstr>
      <vt:lpstr>Ag CN provides single sign-in</vt:lpstr>
      <vt:lpstr>Log-in</vt:lpstr>
      <vt:lpstr>Enter Membership – AET Users</vt:lpstr>
      <vt:lpstr>Student Invitation to join Ag CN</vt:lpstr>
      <vt:lpstr>New Features for Fall 2012</vt:lpstr>
      <vt:lpstr>Soon to be Released</vt:lpstr>
      <vt:lpstr>Soon to be Released</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Career Network</dc:title>
  <dc:creator>Jessica Hartle</dc:creator>
  <cp:lastModifiedBy>Jessica Hartle</cp:lastModifiedBy>
  <cp:revision>1</cp:revision>
  <dcterms:modified xsi:type="dcterms:W3CDTF">2012-09-13T11:47:36Z</dcterms:modified>
</cp:coreProperties>
</file>